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5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41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8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39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45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88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1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45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01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0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656D9-B439-404F-BAD1-FDFFD8D5921F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9CA91-81DA-4D90-BE92-0EAE3EC3A3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58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97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ТОП-50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50 наиболее востребованных на рынке труда, новых  и перспективных профессий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50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000" y="1945521"/>
            <a:ext cx="80934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54.01.20 Графический дизайнер</a:t>
            </a:r>
          </a:p>
          <a:p>
            <a:r>
              <a:rPr lang="ru-RU" sz="3200" dirty="0" smtClean="0"/>
              <a:t>43.01.09 Повар, кондитер</a:t>
            </a:r>
          </a:p>
          <a:p>
            <a:r>
              <a:rPr lang="ru-RU" sz="3200" dirty="0" smtClean="0"/>
              <a:t>15.01.32 Оператор станков с программным управлением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29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340768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Приказ Министерства образования и науки Российской Федерации от 09.12.2016 г. № 1543 "Об утверждении федерального государственного образовательного стандарта среднего профессионального образования по профессии 54.01.20 Графический дизайнер" </a:t>
            </a:r>
          </a:p>
          <a:p>
            <a:r>
              <a:rPr lang="ru-RU" sz="2800" dirty="0" smtClean="0"/>
              <a:t>Дата подписания 9 декабря 2016 г.</a:t>
            </a:r>
          </a:p>
          <a:p>
            <a:r>
              <a:rPr lang="ru-RU" sz="2800" dirty="0" smtClean="0"/>
              <a:t>Опубликован 29 декабря 2016 г.</a:t>
            </a:r>
          </a:p>
          <a:p>
            <a:r>
              <a:rPr lang="ru-RU" sz="2800" dirty="0" smtClean="0"/>
              <a:t>Вступает в силу 6 января 2017 г.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50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25689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 основании </a:t>
            </a:r>
            <a:r>
              <a:rPr lang="ru-RU" sz="2400" dirty="0" smtClean="0"/>
              <a:t>Письма - </a:t>
            </a:r>
            <a:r>
              <a:rPr lang="ru-RU" sz="2400" dirty="0" err="1"/>
              <a:t>Минобрнауки</a:t>
            </a:r>
            <a:r>
              <a:rPr lang="ru-RU" sz="2400" dirty="0"/>
              <a:t> России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от </a:t>
            </a:r>
            <a:r>
              <a:rPr lang="ru-RU" sz="2400" dirty="0"/>
              <a:t>17.03.2015 </a:t>
            </a:r>
          </a:p>
          <a:p>
            <a:pPr algn="ctr"/>
            <a:r>
              <a:rPr lang="ru-RU" sz="2400" dirty="0"/>
              <a:t>N </a:t>
            </a:r>
            <a:r>
              <a:rPr lang="ru-RU" sz="2400" dirty="0" smtClean="0"/>
              <a:t>06-259</a:t>
            </a:r>
            <a:endParaRPr lang="ru-RU" sz="2400" dirty="0"/>
          </a:p>
          <a:p>
            <a:pPr algn="ctr"/>
            <a:r>
              <a:rPr lang="ru-RU" sz="2400" dirty="0" smtClean="0"/>
              <a:t>«</a:t>
            </a:r>
            <a:r>
              <a:rPr lang="ru-RU" sz="2400" i="1" dirty="0" smtClean="0"/>
              <a:t>О </a:t>
            </a:r>
            <a:r>
              <a:rPr lang="ru-RU" sz="2400" i="1" dirty="0"/>
              <a:t>направлении доработанных рекомендаций </a:t>
            </a:r>
            <a:r>
              <a:rPr lang="ru-RU" sz="2400" i="1" dirty="0" smtClean="0"/>
              <a:t>по организации получения среднего </a:t>
            </a:r>
            <a:r>
              <a:rPr lang="ru-RU" sz="2400" i="1" dirty="0"/>
              <a:t>общего </a:t>
            </a:r>
            <a:r>
              <a:rPr lang="ru-RU" sz="2400" i="1" dirty="0" smtClean="0"/>
              <a:t>образования </a:t>
            </a:r>
            <a:r>
              <a:rPr lang="ru-RU" sz="2400" i="1" dirty="0"/>
              <a:t>в пределах освоения </a:t>
            </a:r>
            <a:r>
              <a:rPr lang="ru-RU" sz="2400" i="1" dirty="0" smtClean="0"/>
              <a:t>образовательных </a:t>
            </a:r>
            <a:r>
              <a:rPr lang="ru-RU" sz="2400" i="1" dirty="0"/>
              <a:t>программ среднего </a:t>
            </a:r>
            <a:r>
              <a:rPr lang="ru-RU" sz="2400" i="1" dirty="0" smtClean="0"/>
              <a:t>профессионального </a:t>
            </a:r>
            <a:r>
              <a:rPr lang="ru-RU" sz="2400" i="1" dirty="0"/>
              <a:t>образования на базе </a:t>
            </a:r>
            <a:r>
              <a:rPr lang="ru-RU" sz="2400" i="1" dirty="0" smtClean="0"/>
              <a:t>основного </a:t>
            </a:r>
            <a:r>
              <a:rPr lang="ru-RU" sz="2400" i="1" dirty="0"/>
              <a:t>общего образования с учетом </a:t>
            </a:r>
            <a:r>
              <a:rPr lang="ru-RU" sz="2400" i="1" dirty="0" smtClean="0"/>
              <a:t>требований </a:t>
            </a:r>
            <a:r>
              <a:rPr lang="ru-RU" sz="2400" i="1" dirty="0"/>
              <a:t>федеральных государственных </a:t>
            </a:r>
            <a:r>
              <a:rPr lang="ru-RU" sz="2400" i="1" dirty="0" smtClean="0"/>
              <a:t>образовательных </a:t>
            </a:r>
            <a:r>
              <a:rPr lang="ru-RU" sz="2400" i="1" dirty="0"/>
              <a:t>стандартов </a:t>
            </a:r>
            <a:r>
              <a:rPr lang="ru-RU" sz="2400" i="1" dirty="0" smtClean="0"/>
              <a:t>и получаемой профессии </a:t>
            </a:r>
            <a:r>
              <a:rPr lang="ru-RU" sz="2400" i="1" dirty="0"/>
              <a:t>или </a:t>
            </a:r>
            <a:r>
              <a:rPr lang="ru-RU" sz="2400" i="1" dirty="0" smtClean="0"/>
              <a:t>специальности </a:t>
            </a:r>
            <a:r>
              <a:rPr lang="ru-RU" sz="2400" i="1" dirty="0"/>
              <a:t>среднего </a:t>
            </a:r>
            <a:r>
              <a:rPr lang="ru-RU" sz="2400" i="1" dirty="0" smtClean="0"/>
              <a:t>профессионального образования</a:t>
            </a:r>
            <a:r>
              <a:rPr lang="ru-RU" sz="2400" dirty="0" smtClean="0"/>
              <a:t>», </a:t>
            </a:r>
            <a:br>
              <a:rPr lang="ru-RU" sz="2400" dirty="0" smtClean="0"/>
            </a:br>
            <a:r>
              <a:rPr lang="ru-RU" sz="2400" dirty="0" smtClean="0"/>
              <a:t>определяющего </a:t>
            </a:r>
            <a:r>
              <a:rPr lang="ru-RU" sz="2400" dirty="0" smtClean="0"/>
              <a:t>перечень и количество ОД,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количество </a:t>
            </a:r>
            <a:r>
              <a:rPr lang="ru-RU" sz="2400" dirty="0" smtClean="0"/>
              <a:t>часов на их изучение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наша администрация составила учебный план для данной профессии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7340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1369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Учебный план профессии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54.01.20 </a:t>
            </a:r>
            <a:r>
              <a:rPr lang="ru-RU" sz="2400" dirty="0" smtClean="0"/>
              <a:t>«Графический дизайнер"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предусматривает </a:t>
            </a:r>
            <a:r>
              <a:rPr lang="ru-RU" sz="2400" dirty="0" smtClean="0"/>
              <a:t>на предмет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 smtClean="0"/>
              <a:t>Информатика ОУД.07» 108 часов. </a:t>
            </a:r>
          </a:p>
          <a:p>
            <a:pPr algn="ctr"/>
            <a:r>
              <a:rPr lang="ru-RU" sz="2400" dirty="0" smtClean="0"/>
              <a:t>Программа по этому предмету была создана на основе уже имеющихся программ по предмету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 smtClean="0"/>
              <a:t>Информатика и ИКТ ОДП 03»</a:t>
            </a:r>
          </a:p>
          <a:p>
            <a:pPr algn="ctr"/>
            <a:r>
              <a:rPr lang="ru-RU" sz="2400" dirty="0" smtClean="0"/>
              <a:t>В октябре-ноябре 2016 года </a:t>
            </a:r>
            <a:r>
              <a:rPr lang="ru-RU" sz="2400" dirty="0" smtClean="0"/>
              <a:t>мы </a:t>
            </a:r>
            <a:r>
              <a:rPr lang="ru-RU" sz="2400" dirty="0" smtClean="0"/>
              <a:t>прошли </a:t>
            </a:r>
            <a:r>
              <a:rPr lang="ru-RU" sz="2400" dirty="0"/>
              <a:t>к</a:t>
            </a:r>
            <a:r>
              <a:rPr lang="ru-RU" sz="2400" dirty="0" smtClean="0"/>
              <a:t>урсы </a:t>
            </a:r>
            <a:r>
              <a:rPr lang="ru-RU" sz="2400" dirty="0"/>
              <a:t>повышения </a:t>
            </a:r>
            <a:r>
              <a:rPr lang="ru-RU" sz="2400" dirty="0" smtClean="0"/>
              <a:t>квалификации по теме: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"</a:t>
            </a:r>
            <a:r>
              <a:rPr lang="ru-RU" sz="2400" i="1" dirty="0"/>
              <a:t>Реализация требований ФГОС по достижению предметных, </a:t>
            </a:r>
            <a:r>
              <a:rPr lang="ru-RU" sz="2400" i="1" dirty="0" err="1"/>
              <a:t>метапредметных</a:t>
            </a:r>
            <a:r>
              <a:rPr lang="ru-RU" sz="2400" i="1" dirty="0"/>
              <a:t> и личностных результатов на предметах естественно-научного цикла в образовательных организациях СПО</a:t>
            </a:r>
            <a:r>
              <a:rPr lang="ru-RU" sz="2400" dirty="0" smtClean="0"/>
              <a:t>".</a:t>
            </a:r>
          </a:p>
          <a:p>
            <a:pPr algn="ctr"/>
            <a:r>
              <a:rPr lang="ru-RU" sz="2400" dirty="0" smtClean="0"/>
              <a:t>Используя полученные знания, программы были скорректированы согласно </a:t>
            </a:r>
          </a:p>
          <a:p>
            <a:pPr algn="ctr"/>
            <a:r>
              <a:rPr lang="ru-RU" sz="2400" dirty="0" smtClean="0"/>
              <a:t>требованиям </a:t>
            </a:r>
            <a:r>
              <a:rPr lang="ru-RU" sz="2400" dirty="0" smtClean="0"/>
              <a:t>ФГОС  3 поколения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388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35" t="23077" r="7480" b="9216"/>
          <a:stretch/>
        </p:blipFill>
        <p:spPr bwMode="auto">
          <a:xfrm>
            <a:off x="251520" y="1340768"/>
            <a:ext cx="8787907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2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3" t="12678" r="4488" b="23790"/>
          <a:stretch/>
        </p:blipFill>
        <p:spPr bwMode="auto">
          <a:xfrm>
            <a:off x="224527" y="1412776"/>
            <a:ext cx="8811969" cy="4689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567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9165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Аналогично, в рамках </a:t>
            </a:r>
            <a:br>
              <a:rPr lang="ru-RU" sz="2400" dirty="0" smtClean="0"/>
            </a:br>
            <a:r>
              <a:rPr lang="ru-RU" sz="2400" dirty="0" smtClean="0"/>
              <a:t>профессиональных дисциплин и ПМ, </a:t>
            </a:r>
            <a:br>
              <a:rPr lang="ru-RU" sz="2400" dirty="0" smtClean="0"/>
            </a:br>
            <a:r>
              <a:rPr lang="ru-RU" sz="2400" dirty="0" smtClean="0"/>
              <a:t>была составлена программа по предмету ОП.04</a:t>
            </a:r>
            <a:br>
              <a:rPr lang="ru-RU" sz="2400" dirty="0" smtClean="0"/>
            </a:br>
            <a:r>
              <a:rPr lang="ru-RU" sz="2400" dirty="0" smtClean="0"/>
              <a:t> «Компьютерная графика»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27" t="20714" r="6304" b="37180"/>
          <a:stretch/>
        </p:blipFill>
        <p:spPr bwMode="auto">
          <a:xfrm>
            <a:off x="97233" y="2218566"/>
            <a:ext cx="9011271" cy="3329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151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70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ТОП-50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ТОП-50</dc:title>
  <dc:creator>nelia</dc:creator>
  <cp:lastModifiedBy>nelia</cp:lastModifiedBy>
  <cp:revision>15</cp:revision>
  <dcterms:created xsi:type="dcterms:W3CDTF">2017-04-04T05:49:07Z</dcterms:created>
  <dcterms:modified xsi:type="dcterms:W3CDTF">2017-04-05T09:22:19Z</dcterms:modified>
</cp:coreProperties>
</file>