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30"/>
  </p:notesMasterIdLst>
  <p:sldIdLst>
    <p:sldId id="390" r:id="rId2"/>
    <p:sldId id="328" r:id="rId3"/>
    <p:sldId id="362" r:id="rId4"/>
    <p:sldId id="368" r:id="rId5"/>
    <p:sldId id="327" r:id="rId6"/>
    <p:sldId id="379" r:id="rId7"/>
    <p:sldId id="339" r:id="rId8"/>
    <p:sldId id="387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40" r:id="rId20"/>
    <p:sldId id="380" r:id="rId21"/>
    <p:sldId id="384" r:id="rId22"/>
    <p:sldId id="386" r:id="rId23"/>
    <p:sldId id="385" r:id="rId24"/>
    <p:sldId id="388" r:id="rId25"/>
    <p:sldId id="381" r:id="rId26"/>
    <p:sldId id="389" r:id="rId27"/>
    <p:sldId id="383" r:id="rId28"/>
    <p:sldId id="382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96"/>
    <a:srgbClr val="A6192E"/>
    <a:srgbClr val="003B5C"/>
    <a:srgbClr val="D12023"/>
    <a:srgbClr val="62B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27" autoAdjust="0"/>
    <p:restoredTop sz="95204" autoAdjust="0"/>
  </p:normalViewPr>
  <p:slideViewPr>
    <p:cSldViewPr>
      <p:cViewPr varScale="1">
        <p:scale>
          <a:sx n="67" d="100"/>
          <a:sy n="67" d="100"/>
        </p:scale>
        <p:origin x="12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EF127B5-BDA6-46F5-87F5-7F0E6333E871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ED4F6AB-EED8-443E-B548-E619674C6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692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4F6AB-EED8-443E-B548-E619674C6B9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25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FFCF5-97A9-4E61-BAED-3FBD74735BC5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FE29E-4152-441B-9401-1F5A0A467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B177C-BF89-4638-9D19-FF45E47F6CEC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115C-06F4-421B-AC39-BBDC3F942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CE8D4-919D-4E6A-BFF3-E7AC9AD70934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CD4BE-4F0D-449C-AD16-D87BB1C11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1DF87-7126-4175-8D79-3BB398762963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5C0E5-C145-4AA3-817C-ACB79EA63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B4E04-2F9D-4FEA-ADE0-56267B0DA24E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6938B-4AB7-4F64-918E-0BE8846A0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77491-46F3-42D0-A492-AC41AD6606BB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68366-3107-49F3-B04B-7088EE490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B2514-407A-4553-846F-6C48600B28B1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1F84E-A116-4663-8F0A-5B9DDEBB9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8C933-8686-4879-BB0F-76DF1DC6B02F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49CFD-C8BF-46EF-8225-4DD004500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C046-7462-4554-ACDC-BC68857B6484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07FA4-B90B-42F5-9E66-BBB3225D4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C02FC-B74F-47AD-9BAA-0957FBF77395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38D36-B934-4C14-BC77-C1F3ACE49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8187C-DC47-4519-88D0-425457A8D693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F3DB4-4702-4A9A-8AF7-FA76EEC23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F743A0-F6BD-4F76-BE50-9C24F23B823B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B2742F-4182-4E76-AE30-80077A45F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rumo.permaviat.ru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limpiada-profmast.ru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mega.nz/#F!wYdkHS7R!1kqXzeQ-EVwU1pQWg9tzw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Заседание РУМО-3  «Информатика и ВТ»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24 октября 2017 </a:t>
            </a:r>
            <a:r>
              <a:rPr lang="ru-RU" dirty="0" smtClean="0"/>
              <a:t>года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Суслонова </a:t>
            </a:r>
            <a:r>
              <a:rPr lang="ru-RU" smtClean="0"/>
              <a:t>Мария Лазаревна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85003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82761"/>
            <a:ext cx="4464496" cy="6696745"/>
          </a:xfrm>
        </p:spPr>
      </p:pic>
    </p:spTree>
    <p:extLst>
      <p:ext uri="{BB962C8B-B14F-4D97-AF65-F5344CB8AC3E}">
        <p14:creationId xmlns:p14="http://schemas.microsoft.com/office/powerpoint/2010/main" val="367431372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27121039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79565035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64032731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85287077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23828495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73652590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918879"/>
              </p:ext>
            </p:extLst>
          </p:nvPr>
        </p:nvGraphicFramePr>
        <p:xfrm>
          <a:off x="0" y="1158472"/>
          <a:ext cx="9144000" cy="5726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204"/>
                <a:gridCol w="1692277"/>
                <a:gridCol w="1416570"/>
                <a:gridCol w="2983352"/>
                <a:gridCol w="2605597"/>
              </a:tblGrid>
              <a:tr h="3779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 п/п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Профессия/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специальность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Категория 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Регион/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учебное заведение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Ф.И.О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/>
                </a:tc>
              </a:tr>
              <a:tr h="75580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09.02.01 Компьютерные системы и комплексы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участник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ГБПОУ "Соликамский технологический колледж"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Зебзеев Иван Сергеевич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 anchor="ctr"/>
                </a:tc>
              </a:tr>
              <a:tr h="78679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09.02.05 Прикладная информатика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участник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КГАПОУ ПКК "Оникс"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Афель Анатолий Павлович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 anchor="ctr"/>
                </a:tc>
              </a:tr>
              <a:tr h="56685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09.02.05 Прикладная информатика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участник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КГАПОУ ПКК "Оникс"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Лопатин Дмитрий Юрьевич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 anchor="ctr"/>
                </a:tc>
              </a:tr>
              <a:tr h="113370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09.02.03 Программирование в компьютерных системах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участник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ГБПОУ «</a:t>
                      </a:r>
                      <a:r>
                        <a:rPr lang="ru-RU" sz="1200" dirty="0" err="1">
                          <a:effectLst/>
                        </a:rPr>
                        <a:t>Березниковский</a:t>
                      </a:r>
                      <a:r>
                        <a:rPr lang="ru-RU" sz="1200" dirty="0">
                          <a:effectLst/>
                        </a:rPr>
                        <a:t> политехнический техникум»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Сирин Андрей Викторович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 anchor="b"/>
                </a:tc>
              </a:tr>
              <a:tr h="75580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09.01.03 - Мастер цифровой обработки информации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участник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КГАПОУ «Краснокамский политехнический техникум»,     Пермский филиал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Муштакова</a:t>
                      </a:r>
                      <a:r>
                        <a:rPr lang="ru-RU" sz="1200" dirty="0">
                          <a:effectLst/>
                        </a:rPr>
                        <a:t> Екатерина Александровна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 anchor="b"/>
                </a:tc>
              </a:tr>
              <a:tr h="75580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09.01.03 - Мастер цифровой обработки информации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участник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КГАПОУ «Краснокамский политехнический техникум»,     Пермский филиал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Наумов Максим Рашидович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 anchor="b"/>
                </a:tc>
              </a:tr>
              <a:tr h="56685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09.02.05 Прикладная информатика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участник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КГАПОУ Авиатехникум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Мишин Денис Вадимович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7" marR="39437" marT="0" marB="0" anchor="ctr"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-396552" y="274638"/>
            <a:ext cx="9083352" cy="58515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19286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об участниках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298359"/>
              </p:ext>
            </p:extLst>
          </p:nvPr>
        </p:nvGraphicFramePr>
        <p:xfrm>
          <a:off x="-540568" y="274638"/>
          <a:ext cx="9684567" cy="6466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395"/>
                <a:gridCol w="2209065"/>
                <a:gridCol w="1467227"/>
                <a:gridCol w="3312732"/>
                <a:gridCol w="2086148"/>
              </a:tblGrid>
              <a:tr h="916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8" marR="58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Профессия/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специальность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8" marR="58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Категория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8" marR="58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Регион/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учебное заведение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8" marR="58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Ф.И.О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8" marR="58178" marT="0" marB="0"/>
                </a:tc>
              </a:tr>
              <a:tr h="11381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8" marR="58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09.02.05 Прикладная информатика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8" marR="58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участник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8" marR="58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КГАПОУ «Авиатехникум»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8" marR="58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Кореков Владислав Александрович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8" marR="58178" marT="0" marB="0" anchor="ctr"/>
                </a:tc>
              </a:tr>
              <a:tr h="125227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8" marR="58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09.02.03 Программирование в компьютерных системах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8" marR="58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участник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8" marR="58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ГБПОУ  «ПХТТ»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8" marR="58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Пленкин</a:t>
                      </a:r>
                      <a:r>
                        <a:rPr lang="ru-RU" sz="1400" dirty="0">
                          <a:effectLst/>
                        </a:rPr>
                        <a:t> Никита Владимирович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8" marR="58178" marT="0" marB="0" anchor="ctr"/>
                </a:tc>
              </a:tr>
              <a:tr h="105247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8" marR="58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09.01.03 - Мастер цифровой обработки информации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8" marR="58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участник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8" marR="58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КГАПОУ «Краснокамский политехнический техникум»,     Пермский филиал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8" marR="58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Рогачев Артур Владимирович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8" marR="58178" marT="0" marB="0" anchor="ctr"/>
                </a:tc>
              </a:tr>
              <a:tr h="131776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8" marR="58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09.02.03 Программирование в компьютерных системах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8" marR="58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участник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8" marR="58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ГБПОУ  «ПХТТ»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8" marR="58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Паньков Андрей Николаевич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8" marR="58178" marT="0" marB="0" anchor="ctr"/>
                </a:tc>
              </a:tr>
              <a:tr h="78935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8" marR="58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09.02.05 Прикладная информатика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8" marR="58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участник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8" marR="58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КГАПОУ «Авиатехникум»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8" marR="581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Коптилов</a:t>
                      </a:r>
                      <a:r>
                        <a:rPr lang="ru-RU" sz="1400" dirty="0">
                          <a:effectLst/>
                        </a:rPr>
                        <a:t> Михаил Юрьевич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8" marR="5817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66709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ходе соревнований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pPr marL="1071563" defTabSz="1071563"/>
            <a:r>
              <a:rPr lang="ru-RU" sz="4000" i="1" dirty="0" smtClean="0"/>
              <a:t>Контроль выполнения заданий</a:t>
            </a:r>
          </a:p>
          <a:p>
            <a:pPr marL="1071563" defTabSz="1071563"/>
            <a:r>
              <a:rPr lang="ru-RU" sz="4000" i="1" dirty="0" smtClean="0"/>
              <a:t>Совещание экспертов</a:t>
            </a:r>
          </a:p>
          <a:p>
            <a:pPr marL="1071563" defTabSz="1071563"/>
            <a:r>
              <a:rPr lang="ru-RU" sz="4000" i="1" dirty="0" smtClean="0"/>
              <a:t>Проверка готовых модулей (сжатые сроки)</a:t>
            </a:r>
          </a:p>
          <a:p>
            <a:pPr marL="1071563" defTabSz="1071563"/>
            <a:r>
              <a:rPr lang="ru-RU" sz="4000" i="1" dirty="0" smtClean="0"/>
              <a:t>Хорошая подготовка самих экспертов</a:t>
            </a:r>
          </a:p>
          <a:p>
            <a:pPr marL="1071563" defTabSz="1071563"/>
            <a:r>
              <a:rPr lang="ru-RU" sz="4000" i="1" dirty="0" smtClean="0"/>
              <a:t>Доброжелательность – регламентируется кодексом этики ВСР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13633894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0" y="2071678"/>
            <a:ext cx="9144000" cy="4786322"/>
          </a:xfrm>
        </p:spPr>
        <p:txBody>
          <a:bodyPr/>
          <a:lstStyle/>
          <a:p>
            <a:pPr marL="0" indent="0" algn="ctr">
              <a:buNone/>
            </a:pP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Абилимпикс</a:t>
            </a:r>
            <a:endParaRPr lang="en-US" b="1" i="1" dirty="0" smtClean="0">
              <a:solidFill>
                <a:srgbClr val="0050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19-21 октября 2017 года</a:t>
            </a:r>
          </a:p>
          <a:p>
            <a:pPr marL="0" indent="0" algn="ctr">
              <a:buNone/>
            </a:pPr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/>
          <a:srcRect l="27579" t="17110" r="27365" b="21863"/>
          <a:stretch/>
        </p:blipFill>
        <p:spPr bwMode="auto">
          <a:xfrm>
            <a:off x="0" y="0"/>
            <a:ext cx="1403648" cy="12408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teacher\AppData\Local\Temp\Rar$DI78.728\ФРС-С.png"/>
          <p:cNvPicPr>
            <a:picLocks noChangeAspect="1" noChangeArrowheads="1"/>
          </p:cNvPicPr>
          <p:nvPr/>
        </p:nvPicPr>
        <p:blipFill>
          <a:blip r:embed="rId4" cstate="print"/>
          <a:srcRect l="22222" t="25397" r="22222" b="26984"/>
          <a:stretch>
            <a:fillRect/>
          </a:stretch>
        </p:blipFill>
        <p:spPr bwMode="auto">
          <a:xfrm>
            <a:off x="1857356" y="0"/>
            <a:ext cx="4643470" cy="2143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017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 чемпионатов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http://sppsk.perm.ru/abilympics/razrabotka/default.aspx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23784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ru-RU" sz="3200" dirty="0" smtClean="0"/>
              <a:t>10 января 2018 года</a:t>
            </a:r>
            <a:br>
              <a:rPr lang="ru-RU" sz="3200" dirty="0" smtClean="0"/>
            </a:br>
            <a:r>
              <a:rPr lang="ru-RU" sz="3200" dirty="0" smtClean="0"/>
              <a:t>Компетенции </a:t>
            </a:r>
            <a:r>
              <a:rPr lang="en-US" sz="3200" dirty="0" smtClean="0"/>
              <a:t>IT-</a:t>
            </a:r>
            <a:r>
              <a:rPr lang="ru-RU" sz="3200" dirty="0" smtClean="0"/>
              <a:t>сферы, в которых мы с вами будем участвовать: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/>
          <a:lstStyle/>
          <a:p>
            <a:r>
              <a:rPr lang="ru-RU" sz="3600" dirty="0" smtClean="0"/>
              <a:t>Веб-дизайн и разработка</a:t>
            </a:r>
          </a:p>
          <a:p>
            <a:r>
              <a:rPr lang="ru-RU" sz="3600" dirty="0" smtClean="0"/>
              <a:t>Программные решения для бизнеса</a:t>
            </a:r>
          </a:p>
          <a:p>
            <a:r>
              <a:rPr lang="ru-RU" sz="3600" dirty="0"/>
              <a:t>IT-решения для бизнеса на платформе 1С: Предприятие 8.0</a:t>
            </a:r>
            <a:endParaRPr lang="ru-RU" sz="3600" dirty="0" smtClean="0"/>
          </a:p>
          <a:p>
            <a:r>
              <a:rPr lang="ru-RU" sz="3600" dirty="0" smtClean="0"/>
              <a:t>Графический дизайн</a:t>
            </a:r>
            <a:endParaRPr lang="en-US" sz="3600" dirty="0" smtClean="0"/>
          </a:p>
          <a:p>
            <a:r>
              <a:rPr lang="ru-RU" sz="3600" dirty="0" smtClean="0"/>
              <a:t>Сетевое и системное администрирование</a:t>
            </a:r>
          </a:p>
          <a:p>
            <a:r>
              <a:rPr lang="ru-RU" sz="3600" dirty="0" smtClean="0"/>
              <a:t>Инженерный дизайн – </a:t>
            </a:r>
            <a:r>
              <a:rPr lang="en-US" sz="3600" dirty="0" smtClean="0"/>
              <a:t>CAD</a:t>
            </a:r>
            <a:endParaRPr lang="ru-RU" sz="3600" dirty="0" smtClean="0"/>
          </a:p>
          <a:p>
            <a:r>
              <a:rPr lang="ru-RU" sz="3600" dirty="0" smtClean="0"/>
              <a:t>3</a:t>
            </a:r>
            <a:r>
              <a:rPr lang="en-US" sz="3600" dirty="0" smtClean="0"/>
              <a:t>D</a:t>
            </a:r>
            <a:r>
              <a:rPr lang="ru-RU" sz="3600" dirty="0" smtClean="0"/>
              <a:t>-моделирование компьютерных игр</a:t>
            </a:r>
            <a:r>
              <a:rPr lang="en-US" sz="3600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72680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069160"/>
          </a:xfrm>
        </p:spPr>
        <p:txBody>
          <a:bodyPr/>
          <a:lstStyle/>
          <a:p>
            <a:pPr marL="0" indent="0">
              <a:buNone/>
            </a:pPr>
            <a:r>
              <a:rPr lang="ru-RU" sz="4800" b="1" dirty="0"/>
              <a:t>Отборочные этапы</a:t>
            </a:r>
            <a:r>
              <a:rPr lang="ru-RU" sz="4800" dirty="0"/>
              <a:t>, даты, организационные взносы, договор, сметы-приложение к </a:t>
            </a:r>
            <a:r>
              <a:rPr lang="ru-RU" sz="4800" dirty="0" smtClean="0"/>
              <a:t>договору, гарантийные письма.</a:t>
            </a:r>
          </a:p>
          <a:p>
            <a:pPr marL="0" indent="0">
              <a:buNone/>
            </a:pPr>
            <a:r>
              <a:rPr lang="ru-RU" sz="4800" dirty="0" smtClean="0"/>
              <a:t>Веб-дизайн: (21 заявка, 22+)</a:t>
            </a:r>
            <a:endParaRPr lang="ru-RU" sz="4800" dirty="0"/>
          </a:p>
          <a:p>
            <a:pPr marL="0" indent="0">
              <a:buNone/>
            </a:pP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00364543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4687415"/>
              </p:ext>
            </p:extLst>
          </p:nvPr>
        </p:nvGraphicFramePr>
        <p:xfrm>
          <a:off x="0" y="0"/>
          <a:ext cx="9144000" cy="6885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2013"/>
                <a:gridCol w="2394353"/>
                <a:gridCol w="2547634"/>
              </a:tblGrid>
              <a:tr h="447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Веб-дизайн и разработка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1000,00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07.12.2017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915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Инженерный дизайн CAD (САПР)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993,40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915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Программные решения для бизнеса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0,00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384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IT-решения для бизнеса на платформе 1С: Предприятие 8.0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0,00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915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Сетевое и системное администрирование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350,00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384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Информационные кабельные сети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0,00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без отборочного этапа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47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Графический дизайн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1270,80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47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</a:t>
                      </a:r>
                      <a:r>
                        <a:rPr lang="en-US" sz="2800">
                          <a:effectLst/>
                        </a:rPr>
                        <a:t>D-</a:t>
                      </a:r>
                      <a:r>
                        <a:rPr lang="ru-RU" sz="2800">
                          <a:effectLst/>
                        </a:rPr>
                        <a:t>моделирование игр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1419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ДЛЯ   ПРЕПОДАВАТЕЛЕЙ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0070996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ru-RU" sz="3200" dirty="0" smtClean="0"/>
              <a:t>Напоминание:</a:t>
            </a:r>
            <a:br>
              <a:rPr lang="ru-RU" sz="3200" dirty="0" smtClean="0"/>
            </a:br>
            <a:r>
              <a:rPr lang="ru-RU" sz="3200" dirty="0" smtClean="0"/>
              <a:t>конкурс методических разработок преподавателей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ru-RU" u="sng" dirty="0" smtClean="0">
                <a:solidFill>
                  <a:srgbClr val="C00000"/>
                </a:solidFill>
              </a:rPr>
              <a:t>Библиотека РУМО: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rumo.permaviat.ru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До 1 декабря </a:t>
            </a:r>
            <a:r>
              <a:rPr lang="ru-RU" dirty="0" smtClean="0"/>
              <a:t>– конкурс – пополнение библиотеки РУМО</a:t>
            </a:r>
            <a:endParaRPr lang="ru-RU" dirty="0"/>
          </a:p>
          <a:p>
            <a:pPr marL="985838" indent="0">
              <a:buNone/>
            </a:pPr>
            <a:r>
              <a:rPr lang="ru-RU" dirty="0" smtClean="0"/>
              <a:t> </a:t>
            </a:r>
            <a:r>
              <a:rPr lang="ru-RU" b="1" dirty="0" smtClean="0"/>
              <a:t>Традиционно мы стараемся проводить</a:t>
            </a:r>
          </a:p>
          <a:p>
            <a:pPr marL="985838" indent="0">
              <a:buNone/>
            </a:pPr>
            <a:r>
              <a:rPr lang="ru-RU" b="1" dirty="0" smtClean="0"/>
              <a:t> мастер-классы во время заседаний,     олимпиад, чемпионатов.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70544270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ОЛИМПИАДА ПРОФЕССИОНАЛЬНОГО МАСТЕРСТВА  7 СПЕЦИАЛЬНОСТЕЙ</a:t>
            </a:r>
          </a:p>
          <a:p>
            <a:pPr marL="0" indent="0" algn="ctr">
              <a:buNone/>
            </a:pPr>
            <a:r>
              <a:rPr lang="ru-RU" b="1" dirty="0" smtClean="0"/>
              <a:t>(в одной из них 7 квалификаций)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8108556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Олимпиады профессионального мастерства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http://www.olimpiada-profmast.ru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но информация </a:t>
            </a:r>
            <a:r>
              <a:rPr lang="ru-RU" dirty="0" err="1" smtClean="0"/>
              <a:t>оявляется</a:t>
            </a:r>
            <a:r>
              <a:rPr lang="ru-RU" dirty="0" smtClean="0"/>
              <a:t> в последний момент на сайте УЗ, которое проводит олимпиаду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2223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2557" y="908720"/>
            <a:ext cx="9279983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9274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eaLnBrk="0" hangingPunct="0">
              <a:spcBef>
                <a:spcPct val="0"/>
              </a:spcBef>
              <a:buNone/>
            </a:pPr>
            <a:r>
              <a:rPr lang="ru-RU" sz="4400" dirty="0"/>
              <a:t>Соревнования </a:t>
            </a:r>
            <a:r>
              <a:rPr lang="ru-RU" sz="4400" dirty="0" smtClean="0"/>
              <a:t>проведены </a:t>
            </a:r>
            <a:r>
              <a:rPr lang="ru-RU" sz="4400" dirty="0"/>
              <a:t>по </a:t>
            </a:r>
            <a:r>
              <a:rPr lang="ru-RU" sz="4400" b="1" dirty="0"/>
              <a:t>10 компетенциям: «Массаж», «Веб-дизайн», «Экономика и бухгалтерский учет», </a:t>
            </a:r>
            <a:r>
              <a:rPr lang="ru-RU" sz="4400" b="1" dirty="0" smtClean="0"/>
              <a:t>«</a:t>
            </a:r>
            <a:r>
              <a:rPr lang="ru-RU" sz="4400" b="1" dirty="0"/>
              <a:t>Разработка программного обеспечения (Программирование)»,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27579" t="17110" r="27365" b="21863"/>
          <a:stretch/>
        </p:blipFill>
        <p:spPr bwMode="auto">
          <a:xfrm>
            <a:off x="107504" y="116632"/>
            <a:ext cx="1296144" cy="1080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149680"/>
            <a:ext cx="1047750" cy="1190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513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«Торговля», «Портной», «Документационное обеспечение управления», «Кирпичная кладка», «Парикмахерское искусство</a:t>
            </a:r>
            <a:r>
              <a:rPr lang="ru-RU" b="1" dirty="0" smtClean="0"/>
              <a:t>»,</a:t>
            </a:r>
          </a:p>
          <a:p>
            <a:pPr marL="0" indent="0">
              <a:buNone/>
            </a:pPr>
            <a:r>
              <a:rPr lang="ru-RU" b="1" dirty="0"/>
              <a:t>«Декоративное искусство (Макраме)».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06885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03648" y="116632"/>
            <a:ext cx="72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D12023"/>
                </a:solidFill>
                <a:cs typeface="Arial" charset="0"/>
              </a:rPr>
              <a:t>К</a:t>
            </a:r>
            <a:r>
              <a:rPr lang="ru-RU" sz="3600" b="1" dirty="0">
                <a:cs typeface="Arial" charset="0"/>
              </a:rPr>
              <a:t>омпетенция </a:t>
            </a:r>
            <a:r>
              <a:rPr lang="ru-RU" sz="3600" b="1" dirty="0" smtClean="0">
                <a:cs typeface="Arial" charset="0"/>
              </a:rPr>
              <a:t>«</a:t>
            </a:r>
            <a:r>
              <a:rPr lang="ru-RU" sz="3600" b="1" dirty="0">
                <a:solidFill>
                  <a:srgbClr val="D12023"/>
                </a:solidFill>
                <a:cs typeface="Arial" charset="0"/>
              </a:rPr>
              <a:t>В</a:t>
            </a:r>
            <a:r>
              <a:rPr lang="ru-RU" sz="3600" b="1" dirty="0">
                <a:cs typeface="Arial" charset="0"/>
              </a:rPr>
              <a:t>еб-дизайн</a:t>
            </a:r>
            <a:r>
              <a:rPr lang="ru-RU" sz="3600" b="1" dirty="0" smtClean="0">
                <a:cs typeface="Arial" charset="0"/>
              </a:rPr>
              <a:t>»</a:t>
            </a:r>
            <a:endParaRPr lang="ru-RU" sz="3600" b="1" dirty="0">
              <a:cs typeface="Arial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357158" y="1000108"/>
            <a:ext cx="7858180" cy="5857892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	</a:t>
            </a:r>
            <a:r>
              <a:rPr lang="ru-RU" sz="3600" b="1" dirty="0" smtClean="0"/>
              <a:t>Веб-дизайн – </a:t>
            </a:r>
            <a:r>
              <a:rPr lang="ru-RU" sz="3600" b="1" dirty="0"/>
              <a:t>отрасль веб-разработки </a:t>
            </a:r>
            <a:r>
              <a:rPr lang="ru-RU" sz="3600" dirty="0"/>
              <a:t>и разновидность дизайна, в задачи которой входит </a:t>
            </a:r>
            <a:r>
              <a:rPr lang="ru-RU" sz="3600" b="1" dirty="0"/>
              <a:t>проектирование пользовательских веб-интерфейсов </a:t>
            </a:r>
            <a:r>
              <a:rPr lang="ru-RU" sz="3600" dirty="0"/>
              <a:t>для сайтов или веб-приложений. </a:t>
            </a:r>
            <a:r>
              <a:rPr lang="ru-RU" sz="3600" dirty="0" smtClean="0"/>
              <a:t>Грамотный </a:t>
            </a:r>
            <a:r>
              <a:rPr lang="ru-RU" sz="3600" dirty="0" err="1" smtClean="0"/>
              <a:t>веб-дизайнер</a:t>
            </a:r>
            <a:r>
              <a:rPr lang="ru-RU" sz="3600" dirty="0" smtClean="0"/>
              <a:t> должен быть знаком с последними </a:t>
            </a:r>
            <a:r>
              <a:rPr lang="ru-RU" sz="3600" b="1" dirty="0" err="1" smtClean="0"/>
              <a:t>веб-технологиями</a:t>
            </a:r>
            <a:r>
              <a:rPr lang="ru-RU" sz="3600" b="1" dirty="0" smtClean="0"/>
              <a:t> </a:t>
            </a:r>
            <a:r>
              <a:rPr lang="ru-RU" sz="3600" dirty="0" smtClean="0"/>
              <a:t>и обладать соответствующими </a:t>
            </a:r>
            <a:r>
              <a:rPr lang="ru-RU" sz="3600" b="1" dirty="0" smtClean="0"/>
              <a:t>художественными  способностями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программного обеспечения</a:t>
            </a:r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1158359"/>
            <a:ext cx="9144000" cy="487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1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 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Характеристика компетенции:</a:t>
            </a: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В данной компетенции проверяются знания и практические умения участников</a:t>
            </a:r>
            <a:endParaRPr kumimoji="0" lang="en-US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в области разработки программного обеспечения. Оценивается  архитектура </a:t>
            </a:r>
            <a:endParaRPr kumimoji="0" lang="en-US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функционал программного продукта, так и качество исходного кода программы.</a:t>
            </a:r>
            <a:endParaRPr kumimoji="0" lang="en-US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Данная профессия является одной из самых востребованных в сфере информационных технологий.</a:t>
            </a: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Основная цель вида профессиональной деятельности программиста заключается </a:t>
            </a:r>
            <a:endParaRPr kumimoji="0" lang="en-US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в построении оптимальной архитектуры будущего программного решения,</a:t>
            </a:r>
            <a:endParaRPr kumimoji="0" lang="en-US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его разработке, отладке, тестировании, а также модификации программного обеспечения.</a:t>
            </a: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В данной компетенции рекомендуется участвовать обучающимся и выпускникам </a:t>
            </a:r>
            <a:endParaRPr kumimoji="0" lang="en-US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по программам среднего профессионального и высшего образования укрупненной</a:t>
            </a:r>
            <a:endParaRPr kumimoji="0" lang="en-US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группы 09.00.00 Информатика и вычислительная техника, а также всем,</a:t>
            </a:r>
            <a:endParaRPr kumimoji="0" lang="en-US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кто занимается программированием и хочет проявить себя в этой профессии.</a:t>
            </a: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908028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900"/>
            <a:ext cx="9144000" cy="476672"/>
          </a:xfrm>
        </p:spPr>
        <p:txBody>
          <a:bodyPr/>
          <a:lstStyle/>
          <a:p>
            <a:r>
              <a:rPr lang="ru-RU" b="1" i="1" dirty="0" smtClean="0">
                <a:solidFill>
                  <a:srgbClr val="A6192E"/>
                </a:solidFill>
              </a:rPr>
              <a:t>Подготовка</a:t>
            </a:r>
            <a:endParaRPr lang="ru-RU" b="1" i="1" dirty="0">
              <a:solidFill>
                <a:srgbClr val="A6192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1071563" indent="-514350" defTabSz="1071563"/>
            <a:r>
              <a:rPr lang="ru-RU" sz="3600" b="1" i="1" dirty="0">
                <a:solidFill>
                  <a:srgbClr val="003B5C"/>
                </a:solidFill>
              </a:rPr>
              <a:t>О</a:t>
            </a:r>
            <a:r>
              <a:rPr lang="ru-RU" sz="3600" b="1" i="1" dirty="0" smtClean="0">
                <a:solidFill>
                  <a:srgbClr val="003B5C"/>
                </a:solidFill>
              </a:rPr>
              <a:t>тбор участников по заявкам</a:t>
            </a:r>
          </a:p>
          <a:p>
            <a:pPr marL="1071563" indent="-514350" defTabSz="1071563"/>
            <a:r>
              <a:rPr lang="ru-RU" sz="3600" b="1" i="1" dirty="0" smtClean="0">
                <a:solidFill>
                  <a:srgbClr val="003B5C"/>
                </a:solidFill>
              </a:rPr>
              <a:t>Получение задания от национального эксперта</a:t>
            </a:r>
          </a:p>
          <a:p>
            <a:pPr marL="1071563" indent="-514350" defTabSz="1071563"/>
            <a:r>
              <a:rPr lang="ru-RU" sz="3600" b="1" i="1" dirty="0" smtClean="0">
                <a:solidFill>
                  <a:srgbClr val="003B5C"/>
                </a:solidFill>
              </a:rPr>
              <a:t>Преобразование задания главным экспертом</a:t>
            </a:r>
          </a:p>
          <a:p>
            <a:pPr marL="1071563" indent="-514350" defTabSz="1071563"/>
            <a:r>
              <a:rPr lang="ru-RU" sz="3600" b="1" i="1" dirty="0" smtClean="0">
                <a:solidFill>
                  <a:srgbClr val="003B5C"/>
                </a:solidFill>
              </a:rPr>
              <a:t>Разбор задания и внесение 30% изменений всеми экспертами накануне чемпионата</a:t>
            </a:r>
          </a:p>
          <a:p>
            <a:pPr marL="1071563" indent="-514350" defTabSz="1071563"/>
            <a:r>
              <a:rPr lang="ru-RU" sz="3600" b="1" i="1" dirty="0" smtClean="0">
                <a:solidFill>
                  <a:srgbClr val="003B5C"/>
                </a:solidFill>
              </a:rPr>
              <a:t>Оформление протоколов</a:t>
            </a:r>
            <a:endParaRPr lang="ru-RU" sz="3600" b="1" i="1" dirty="0">
              <a:solidFill>
                <a:srgbClr val="003B5C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27579" t="17110" r="27365" b="21863"/>
          <a:stretch/>
        </p:blipFill>
        <p:spPr bwMode="auto">
          <a:xfrm>
            <a:off x="179512" y="71475"/>
            <a:ext cx="1224136" cy="9812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0580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https://mega.nz/#F!wYdkHS7R!1kqXzeQ-EVwU1pQWg9tzwg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66661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pic>
        <p:nvPicPr>
          <p:cNvPr id="5" name="Рисунок 4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05470"/>
            <a:ext cx="1047750" cy="1190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974607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2171</TotalTime>
  <Words>478</Words>
  <Application>Microsoft Office PowerPoint</Application>
  <PresentationFormat>Экран (4:3)</PresentationFormat>
  <Paragraphs>183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Verdana</vt:lpstr>
      <vt:lpstr>Тема Office</vt:lpstr>
      <vt:lpstr>Заседание РУМО-3  «Информатика и ВТ»</vt:lpstr>
      <vt:lpstr>Презентация PowerPoint</vt:lpstr>
      <vt:lpstr>Презентация PowerPoint</vt:lpstr>
      <vt:lpstr>Презентация PowerPoint</vt:lpstr>
      <vt:lpstr>Презентация PowerPoint</vt:lpstr>
      <vt:lpstr>Разработка программного обеспечения</vt:lpstr>
      <vt:lpstr>Подготовка</vt:lpstr>
      <vt:lpstr>ФОТО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ходе соревнований</vt:lpstr>
      <vt:lpstr>Сайт чемпионатов</vt:lpstr>
      <vt:lpstr>10 января 2018 года Компетенции IT-сферы, в которых мы с вами будем участвовать: </vt:lpstr>
      <vt:lpstr>Презентация PowerPoint</vt:lpstr>
      <vt:lpstr>Презентация PowerPoint</vt:lpstr>
      <vt:lpstr>Презентация PowerPoint</vt:lpstr>
      <vt:lpstr>Напоминание: конкурс методических разработок преподавателей</vt:lpstr>
      <vt:lpstr>Презентация PowerPoint</vt:lpstr>
      <vt:lpstr>Олимпиады профессионального мастерства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Guest</dc:creator>
  <cp:lastModifiedBy>maria_suslonova</cp:lastModifiedBy>
  <cp:revision>210</cp:revision>
  <dcterms:modified xsi:type="dcterms:W3CDTF">2018-02-15T05:37:18Z</dcterms:modified>
</cp:coreProperties>
</file>