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8" r:id="rId3"/>
    <p:sldId id="259" r:id="rId4"/>
    <p:sldId id="275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77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0" autoAdjust="0"/>
  </p:normalViewPr>
  <p:slideViewPr>
    <p:cSldViewPr>
      <p:cViewPr varScale="1">
        <p:scale>
          <a:sx n="67" d="100"/>
          <a:sy n="67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5C484-C5B8-4D5A-B8DC-AE26A193509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4043B-6BF1-43F2-BAC6-DC6D695102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4043B-6BF1-43F2-BAC6-DC6D695102E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4EF6C5-6A0A-4060-A2BF-305C29FA5864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F82717-C233-4D40-87CF-DEAA60DF8D3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352928" cy="424847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повысить                     </a:t>
            </a:r>
            <a:r>
              <a:rPr lang="ru-RU" sz="5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СТРЕССОустойчивость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(Тренинг для преподавателей)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7376864" cy="2520280"/>
          </a:xfrm>
        </p:spPr>
        <p:txBody>
          <a:bodyPr>
            <a:normAutofit/>
          </a:bodyPr>
          <a:lstStyle/>
          <a:p>
            <a:pPr marL="550926" indent="-514350" algn="r"/>
            <a:endParaRPr lang="ru-RU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 algn="r"/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 algn="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 авиатехникума </a:t>
            </a:r>
          </a:p>
          <a:p>
            <a:pPr marL="550926" indent="-514350" algn="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Наталья Николаевна Соколова</a:t>
            </a: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2520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2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834120"/>
          </a:xfrm>
        </p:spPr>
        <p:txBody>
          <a:bodyPr>
            <a:noAutofit/>
          </a:bodyPr>
          <a:lstStyle/>
          <a:p>
            <a:pPr marL="0" indent="538163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стресса, </a:t>
            </a:r>
            <a:r>
              <a:rPr lang="ru-RU" sz="28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28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50.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Неблагоприятные обстоятельства не сбивают вас с толку, и вы продолжаете сохранять позитивное восприятие жизни даже при возникновении </a:t>
            </a:r>
            <a:r>
              <a:rPr lang="ru-RU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непре-двиденных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неприятных условий. Вы по-прежнему стараетесь справляться с возникающими </a:t>
            </a:r>
            <a:r>
              <a:rPr lang="ru-RU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пробле-мами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 в результате все складывается </a:t>
            </a:r>
            <a:r>
              <a:rPr lang="ru-RU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благопо-лучно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Относитесь к препятствиям и неудачам, как к стимулу, побуждающему преодолевать их.</a:t>
            </a:r>
          </a:p>
          <a:p>
            <a:pPr>
              <a:buNone/>
            </a:pP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3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618096"/>
          </a:xfrm>
        </p:spPr>
        <p:txBody>
          <a:bodyPr>
            <a:normAutofit lnSpcReduction="10000"/>
          </a:bodyPr>
          <a:lstStyle/>
          <a:p>
            <a:pPr marL="0" indent="538163">
              <a:lnSpc>
                <a:spcPct val="150000"/>
              </a:lnSpc>
              <a:buNone/>
              <a:defRPr/>
            </a:pP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ровень  </a:t>
            </a:r>
            <a:r>
              <a:rPr lang="ru-RU" sz="32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стресса близок к 0.  </a:t>
            </a: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позво-ляете</a:t>
            </a: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мелким неприятностям и проблемам испортить вам день и не видите причин тревожиться по поводу их возникновения. Возможно, вы открыли для себя очень хорошую мудрую житейскую философию: мое волнение не станет препятствием для дождя, он все равно пойдет. </a:t>
            </a:r>
          </a:p>
          <a:p>
            <a:pPr>
              <a:buNone/>
              <a:defRPr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721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4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832648"/>
          </a:xfrm>
        </p:spPr>
        <p:txBody>
          <a:bodyPr>
            <a:normAutofit fontScale="70000" lnSpcReduction="20000"/>
          </a:bodyPr>
          <a:lstStyle/>
          <a:p>
            <a:pPr marL="0" indent="538163">
              <a:lnSpc>
                <a:spcPct val="150000"/>
              </a:lnSpc>
              <a:buNone/>
              <a:defRPr/>
            </a:pPr>
            <a:r>
              <a:rPr lang="ru-RU" sz="3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  <a:r>
              <a:rPr lang="ru-RU" sz="45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 стресса </a:t>
            </a:r>
            <a:r>
              <a:rPr lang="ru-RU" sz="45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равен 100. </a:t>
            </a:r>
            <a:r>
              <a:rPr lang="ru-RU" sz="3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ощущаете гнет такого количества неблагоприятных обстоятельств в своей жизни, что не обращаете внимания на существующие реальные условия и пытаетесь делать невозможное, чтобы их изменить. Когда  вы сталкиваетесь с еще более серьезной проблемой, то испытываете еще больший стресс, чем прежде. Успокойтесь и воспринимайте происходящее более хладнокровно, ведь после грозовой погоды обычно наступает прекрасный солнечный день. </a:t>
            </a:r>
          </a:p>
          <a:p>
            <a:pPr marL="0" indent="0">
              <a:buNone/>
              <a:defRPr/>
            </a:pPr>
            <a:endParaRPr lang="ru-RU" sz="34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11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001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</a:rPr>
                        <a:t/>
                      </a:r>
                      <a:br>
                        <a:rPr lang="ru-RU" sz="1100" dirty="0">
                          <a:latin typeface="Calibri"/>
                        </a:rPr>
                      </a:br>
                      <a:endParaRPr lang="ru-RU" sz="1600" dirty="0" smtClean="0">
                        <a:latin typeface="Times New Roman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244061"/>
                          </a:solidFill>
                          <a:latin typeface="Verdana"/>
                          <a:ea typeface="Calibri"/>
                        </a:rPr>
                        <a:t>Негативные </a:t>
                      </a:r>
                      <a:r>
                        <a:rPr lang="ru-RU" sz="1800" b="1" i="1" dirty="0">
                          <a:solidFill>
                            <a:srgbClr val="244061"/>
                          </a:solidFill>
                          <a:latin typeface="Verdana"/>
                          <a:ea typeface="Calibri"/>
                        </a:rPr>
                        <a:t>эмоции, события, мысли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solidFill>
                          <a:srgbClr val="244061"/>
                        </a:solidFill>
                        <a:latin typeface="Verdana"/>
                        <a:ea typeface="Calibri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b="1" i="1" dirty="0" smtClean="0">
                        <a:solidFill>
                          <a:srgbClr val="244061"/>
                        </a:solidFill>
                        <a:latin typeface="Verdana"/>
                        <a:ea typeface="Calibri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244061"/>
                          </a:solidFill>
                          <a:latin typeface="Verdana"/>
                          <a:ea typeface="Calibri"/>
                        </a:rPr>
                        <a:t>Позитивные </a:t>
                      </a:r>
                      <a:r>
                        <a:rPr lang="ru-RU" sz="1800" b="1" i="1" dirty="0">
                          <a:solidFill>
                            <a:srgbClr val="244061"/>
                          </a:solidFill>
                          <a:latin typeface="Verdana"/>
                          <a:ea typeface="Calibri"/>
                        </a:rPr>
                        <a:t>эмоции, события, мысли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244061"/>
                          </a:solidFill>
                          <a:latin typeface="Times New Roman"/>
                          <a:ea typeface="Calibri"/>
                        </a:rPr>
                        <a:t>1.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244061"/>
                          </a:solidFill>
                          <a:latin typeface="Times New Roman"/>
                          <a:ea typeface="Calibri"/>
                        </a:rPr>
                        <a:t>1.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244061"/>
                          </a:solidFill>
                          <a:latin typeface="Times New Roman"/>
                          <a:ea typeface="Calibri"/>
                        </a:rPr>
                        <a:t>2.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244061"/>
                          </a:solidFill>
                          <a:latin typeface="Times New Roman"/>
                          <a:ea typeface="Calibri"/>
                        </a:rPr>
                        <a:t>3.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24406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611560" y="1196753"/>
            <a:ext cx="1296144" cy="7200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aaa-smile1"/>
          <p:cNvPicPr/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4644008" y="1196753"/>
            <a:ext cx="1080120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снятия нервно-психического напряжения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i="1" u="sng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Цель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:</a:t>
            </a: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 обмен позитивным опытом   регуляции нервно-психического состояния</a:t>
            </a:r>
          </a:p>
          <a:p>
            <a:pPr>
              <a:buNone/>
            </a:pPr>
            <a:endParaRPr lang="ru-RU" sz="32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Вспомните и расскажите коллегам о своем способе выхода из стресса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принципы борьбы со стрессом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Научиться по новому смотреть на жизнь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оптимистом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Регулярно заниматься физическими упражнениями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Учиться говорить «НЕТ»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Учиться радоваться жизни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быть максималистом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копаться в своем прошлом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питаться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Высыпаться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\\10.0.0.50\info\С\Соколова Наталья Николаевна\Зебра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848872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531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" name="Содержимое 7" descr="Gard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549066"/>
            <a:ext cx="8424935" cy="590571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3568" y="2420888"/>
            <a:ext cx="78488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tn.new.fishki.net/26/upload/post/201502/20/1435426/0c282cf56651bb83697c87b3baf73f4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0920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72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0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Одним из важных личностных качеств преподавателя должна быть </a:t>
            </a:r>
            <a:r>
              <a:rPr lang="ru-RU" sz="5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стрессоустойчивость</a:t>
            </a:r>
            <a:r>
              <a:rPr lang="ru-RU" sz="5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252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Сохранение или повышение </a:t>
            </a:r>
            <a:r>
              <a:rPr lang="ru-RU" sz="4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стрессоустойчивости</a:t>
            </a: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связано с поиском ресурсов.  Под ресурсами понимаются внутренние и </a:t>
            </a: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внешние </a:t>
            </a: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переменные, способствующие психологической устойчивости в </a:t>
            </a:r>
            <a:r>
              <a:rPr lang="ru-RU" sz="40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стрессогенных</a:t>
            </a: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ситуациях. 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114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Цель тренинга</a:t>
            </a: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: обучить приемам и способам снятия внутреннего напряжения приемлемыми для каждого участника способами</a:t>
            </a:r>
          </a:p>
          <a:p>
            <a:endParaRPr lang="ru-RU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5460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Представьте себе, что вы живете в те времена, когда все   стирали белье вручную и развешивали его для просушки на улице. У вас в корзине скопилась гора грязного белья, и вам нужно обязательно сегодня его </a:t>
            </a:r>
            <a:r>
              <a:rPr lang="ru-RU" sz="36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высти-рать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Однако, выглянув в окно, вы видите, что небо покрыто тяжелыми свинцовыми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тучами. Какие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мысли при этом приходят вам в голову?</a:t>
            </a: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26380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«СТИРКА»</a:t>
            </a:r>
            <a:endParaRPr lang="ru-RU" sz="3600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7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Варианты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54608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None/>
            </a:pPr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</a:t>
            </a:r>
            <a:r>
              <a:rPr lang="ru-RU" sz="3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"Вот так дела! Может быть, мне стоит отложить стирку до завтра? Но тогда во что же одеться?»</a:t>
            </a:r>
          </a:p>
          <a:p>
            <a:pPr marL="514350" indent="-514350">
              <a:lnSpc>
                <a:spcPct val="120000"/>
              </a:lnSpc>
              <a:buNone/>
            </a:pPr>
            <a:endParaRPr lang="ru-RU" sz="36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"Подожду немного, может быть, погода наладится»</a:t>
            </a:r>
          </a:p>
          <a:p>
            <a:pPr marL="514350" indent="-514350">
              <a:lnSpc>
                <a:spcPct val="120000"/>
              </a:lnSpc>
              <a:buNone/>
            </a:pPr>
            <a:endParaRPr lang="ru-RU" sz="36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"Сегодня по прогнозу не должна быть такая погода»</a:t>
            </a:r>
          </a:p>
          <a:p>
            <a:pPr marL="514350" indent="-514350">
              <a:lnSpc>
                <a:spcPct val="120000"/>
              </a:lnSpc>
              <a:buNone/>
            </a:pPr>
            <a:endParaRPr lang="ru-RU" sz="36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"Не важно, пойдет дождь или нет, я все-таки начну стирку"</a:t>
            </a:r>
          </a:p>
          <a:p>
            <a:pPr marL="457200" indent="-457200">
              <a:lnSpc>
                <a:spcPct val="120000"/>
              </a:lnSpc>
              <a:buNone/>
            </a:pPr>
            <a:endParaRPr lang="ru-RU" sz="36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ru-RU" sz="3400" b="1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11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6901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к </a:t>
            </a: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скучным домашним делам </a:t>
            </a: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добавляется </a:t>
            </a: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еще и плохая погода, человек невольно оказывается в стрессовой ситуации. </a:t>
            </a:r>
            <a:endParaRPr lang="ru-RU" sz="40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Ваша </a:t>
            </a:r>
            <a:r>
              <a:rPr lang="ru-RU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реакция на неудачу в день намеченной стирки является показателем, отражающим уровень стресса, испытываемого вами в жизни.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721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№ 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5834120"/>
          </a:xfrm>
        </p:spPr>
        <p:txBody>
          <a:bodyPr>
            <a:noAutofit/>
          </a:bodyPr>
          <a:lstStyle/>
          <a:p>
            <a:pPr marL="0" indent="538163"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шкале  от 0 до 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стресса у вас достигает </a:t>
            </a:r>
            <a:r>
              <a:rPr lang="ru-RU" sz="28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отметки 80.</a:t>
            </a:r>
          </a:p>
          <a:p>
            <a:pPr marL="0" indent="538163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позволяете оказывать влияние на свою жизнь всем мелким неприятностям, которые могут с вами случиться. Вы настолько подвержены воздействию стресса, что малейшие препятствия и неудачи могут испортить вам настроение на длительное время. Вам пора взять отпуск и хорошенько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отдохнуть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350</TotalTime>
  <Words>552</Words>
  <Application>Microsoft Office PowerPoint</Application>
  <PresentationFormat>Экран (4:3)</PresentationFormat>
  <Paragraphs>56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Как повысить                     СТРЕССОустойчивость  (Тренинг для преподавателей)</vt:lpstr>
      <vt:lpstr>Слайд 2</vt:lpstr>
      <vt:lpstr>Слайд 3</vt:lpstr>
      <vt:lpstr>Слайд 4</vt:lpstr>
      <vt:lpstr>Слайд 5</vt:lpstr>
      <vt:lpstr>«СТИРКА»</vt:lpstr>
      <vt:lpstr>Варианты</vt:lpstr>
      <vt:lpstr>Слайд 8</vt:lpstr>
      <vt:lpstr>Вариант № 1</vt:lpstr>
      <vt:lpstr>Вариант № 2</vt:lpstr>
      <vt:lpstr>Вариант № 3</vt:lpstr>
      <vt:lpstr>Вариант № 4</vt:lpstr>
      <vt:lpstr>Слайд 13</vt:lpstr>
      <vt:lpstr>Способы снятия нервно-психического напряжения</vt:lpstr>
      <vt:lpstr>Основные принципы борьбы со стрессом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повысить                     СТРЕССОустойчивость  (Тренинг для преподавателей)</dc:title>
  <dc:creator>test</dc:creator>
  <cp:lastModifiedBy>test</cp:lastModifiedBy>
  <cp:revision>36</cp:revision>
  <dcterms:created xsi:type="dcterms:W3CDTF">2015-10-21T06:58:06Z</dcterms:created>
  <dcterms:modified xsi:type="dcterms:W3CDTF">2015-10-21T12:48:53Z</dcterms:modified>
</cp:coreProperties>
</file>