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20" r:id="rId4"/>
    <p:sldId id="321" r:id="rId5"/>
    <p:sldId id="322" r:id="rId6"/>
    <p:sldId id="32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64" r:id="rId26"/>
    <p:sldId id="303" r:id="rId27"/>
    <p:sldId id="326" r:id="rId28"/>
    <p:sldId id="327" r:id="rId29"/>
    <p:sldId id="305" r:id="rId30"/>
    <p:sldId id="304" r:id="rId31"/>
    <p:sldId id="306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275" r:id="rId45"/>
    <p:sldId id="276" r:id="rId46"/>
    <p:sldId id="277" r:id="rId47"/>
    <p:sldId id="268" r:id="rId48"/>
    <p:sldId id="269" r:id="rId49"/>
    <p:sldId id="273" r:id="rId50"/>
    <p:sldId id="27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444" autoAdjust="0"/>
  </p:normalViewPr>
  <p:slideViewPr>
    <p:cSldViewPr>
      <p:cViewPr>
        <p:scale>
          <a:sx n="90" d="100"/>
          <a:sy n="90" d="100"/>
        </p:scale>
        <p:origin x="-76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9D6E24A7360E1C302096743F82E728F91AF5413E79632693666D1C2EF28E599724A2D6D9A6oDnDK" TargetMode="External"/><Relationship Id="rId2" Type="http://schemas.openxmlformats.org/officeDocument/2006/relationships/hyperlink" Target="consultantplus://offline/ref=A59D6E24A7360E1C302096743F82E728F211F2443A723E2C9B3F611E29FDD14E906DAED7DBAFDFo9nB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9D6E24A7360E1C302096743F82E728F211F2443A723E2C9B3F611E29FDD14E906DAED7DBAFDFo9nBK" TargetMode="External"/><Relationship Id="rId2" Type="http://schemas.openxmlformats.org/officeDocument/2006/relationships/hyperlink" Target="consultantplus://offline/ref=A59D6E24A7360E1C302096743F82E728FA1CF6413B7D632693666D1C2EoFn2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59D6E24A7360E1C302096743F82E728F918F4443C71632693666D1C2EF28E599724A2D6DBAFDF9Eo8nA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59D6E24A7360E1C302096743F82E728FA1EF74B3878632693666D1C2EF28E599724A2D6DBAFDF9Eo8n9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9D6E24A7360E1C302096743F82E728F91AF5443C7D632693666D1C2EF28E599724A2D3D9oAn8K" TargetMode="External"/><Relationship Id="rId2" Type="http://schemas.openxmlformats.org/officeDocument/2006/relationships/hyperlink" Target="#P686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59D6E24A7360E1C302096743F82E728FA11F5403E7E632693666D1C2EF28E599724A2D6DBAFDF9Co8nD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#P1693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59D6E24A7360E1C302096743F82E728F211F2443A723E2C9B3F611E29FDD14E906DAED7DBAFDFo9nB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1014BF3C0BF6A61FA2AD36ABE8D4889C994205F5B19188C4F0C8FCA51A19E25819D2E6C286812FBDDl2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9D6E24A7360E1C302096743F82E728FA1CF6413B7D632693666D1C2EoFn2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consultantplus://offline/ref=A59D6E24A7360E1C302096743F82E728F211F2443A723E2C9B3F611E29FDD14E906DAED7DBAFDFo9nB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#P1282"/><Relationship Id="rId2" Type="http://schemas.openxmlformats.org/officeDocument/2006/relationships/hyperlink" Target="consultantplus://offline/ref=570834E40081F78656BB6C093249F8A73DF914F10B21FA6E19EE37CB69C589923B68AB88238B71FAUBRD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#P331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1014BF3C0BF6A61FA2AD36ABE8D4889C994205F5B19188C4F0C8FCA51A19E25819D2E6C286816F8DDlDH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8B44AC80E2838C07BA06E65A8A1662D2BDECA48C350AEA2B29368E3B855AE556AF889F27DFB29A71u5WDK" TargetMode="External"/><Relationship Id="rId13" Type="http://schemas.openxmlformats.org/officeDocument/2006/relationships/hyperlink" Target="consultantplus://offline/ref=8B44AC80E2838C07BA06E65A8A1662D2BDEEA28E370DEA2B29368E3B855AE556AF889F27DFB29E70u5W3K" TargetMode="External"/><Relationship Id="rId3" Type="http://schemas.openxmlformats.org/officeDocument/2006/relationships/hyperlink" Target="consultantplus://offline/ref=8B44AC80E2838C07BA06E65A8A1662D2BEE8A18E3308EA2B29368E3B85u5WAK" TargetMode="External"/><Relationship Id="rId7" Type="http://schemas.openxmlformats.org/officeDocument/2006/relationships/hyperlink" Target="consultantplus://offline/ref=8B44AC80E2838C07BA06E65A8A1662D2BDEEA28E370DEA2B29368E3B855AE556AF889F27DFB29877u5WCK" TargetMode="External"/><Relationship Id="rId12" Type="http://schemas.openxmlformats.org/officeDocument/2006/relationships/hyperlink" Target="consultantplus://offline/ref=8B44AC80E2838C07BA06E65A8A1662D2BDECA48C350AEA2B29368E3B855AE556AF889F27DFB29A71u5WCK" TargetMode="External"/><Relationship Id="rId2" Type="http://schemas.openxmlformats.org/officeDocument/2006/relationships/hyperlink" Target="consultantplus://offline/ref=8B44AC80E2838C07BA06E65A8A1662D2BDECA48C350AEA2B29368E3B855AE556AF889F27DFB29A71u5W3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8B44AC80E2838C07BA06E65A8A1662D2BEE4AA843A0EEA2B29368E3B855AE556AF889F27DFB29A70u5WCK" TargetMode="External"/><Relationship Id="rId11" Type="http://schemas.openxmlformats.org/officeDocument/2006/relationships/hyperlink" Target="consultantplus://offline/ref=8B44AC80E2838C07BA06E65A8A1662D2BDEEA28E370DEA2B29368E3B855AE556AF889F27DFB29F76u5W2K" TargetMode="External"/><Relationship Id="rId5" Type="http://schemas.openxmlformats.org/officeDocument/2006/relationships/hyperlink" Target="consultantplus://offline/ref=8B44AC80E2838C07BA06E65A8A1662D2BDEEA28E370DEA2B29368E3B855AE556AF889F27DFB29C74u5W3K" TargetMode="External"/><Relationship Id="rId10" Type="http://schemas.openxmlformats.org/officeDocument/2006/relationships/hyperlink" Target="consultantplus://offline/ref=8B44AC80E2838C07BA06E65A8A1662D2BDEEA28E330CEA2B29368E3B855AE556AF889F27DFB29B73u5W2K" TargetMode="External"/><Relationship Id="rId4" Type="http://schemas.openxmlformats.org/officeDocument/2006/relationships/hyperlink" Target="consultantplus://offline/ref=8B44AC80E2838C07BA06E65A8A1662D2BDEEA28E370DEA2B29368E3B855AE556AF889F27DFB29871u5W1K" TargetMode="External"/><Relationship Id="rId9" Type="http://schemas.openxmlformats.org/officeDocument/2006/relationships/hyperlink" Target="consultantplus://offline/ref=8B44AC80E2838C07BA06E65A8A1662D2BDEEA28E330CEA2B29368E3B855AE556AF889F27DFB29E74u5WCK" TargetMode="External"/><Relationship Id="rId14" Type="http://schemas.openxmlformats.org/officeDocument/2006/relationships/hyperlink" Target="consultantplus://offline/ref=8B44AC80E2838C07BA06E65A8A1662D2BDEEA28E370DEA2B29368E3B855AE556AF889F27DFB39A73u5W2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6910536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ПЕРМСКОГО КРАЯ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664296"/>
          </a:xfrm>
        </p:spPr>
        <p:txBody>
          <a:bodyPr/>
          <a:lstStyle/>
          <a:p>
            <a:endParaRPr lang="ru-RU" sz="1000" dirty="0" smtClean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НАДЗОРА И КОНТРОЛЯ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3681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488832" cy="5547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Локальный нормативный акт (ЛНА) - это внутренний документ, принятый компетентным органом управления в установленном порядке, основанный на нормах действующего законодательства, регулирующий отношения в рамках конкретного учреждения (организации) и рассчитанный на неоднократное применение.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Локальные акты образовательной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x-none" b="1" u="sng" smtClean="0">
                <a:latin typeface="Times New Roman" pitchFamily="18" charset="0"/>
                <a:cs typeface="Times New Roman" pitchFamily="18" charset="0"/>
              </a:rPr>
              <a:t>Федеральн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x-none" b="1" u="sng" smtClean="0">
                <a:latin typeface="Times New Roman" pitchFamily="18" charset="0"/>
                <a:cs typeface="Times New Roman" pitchFamily="18" charset="0"/>
              </a:rPr>
              <a:t> закон от 29.12.2012 № 273-ФЗ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x-none" b="1" u="sng" smtClean="0">
                <a:latin typeface="Times New Roman" pitchFamily="18" charset="0"/>
                <a:cs typeface="Times New Roman" pitchFamily="18" charset="0"/>
              </a:rPr>
              <a:t>«Об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x-none" b="1" u="sng" smtClean="0">
                <a:latin typeface="Times New Roman" pitchFamily="18" charset="0"/>
                <a:cs typeface="Times New Roman" pitchFamily="18" charset="0"/>
              </a:rPr>
              <a:t>образовании в Российской Федерации»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14. Язык образования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Образование может быть получено на иностранном языке в соответствии с образовательной программой и в порядке, установленном законодательством об образовании и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Язык, языки образования определяются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 по реализуемым ею образовательным программам, в соответствии с законодательством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27. Структура образовательной организации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Образовательная организация может иметь в своей структуре различные структурные подразделения, обеспечивающие осуществление образовательной деятельности с учетом уровня, вида и направленности реализуемых образовательных программ, формы обучения и режима пребывания обучающихся (филиалы, представительства, отделения, факультеты, институты, центры, кафедры, подготовительные отделения и курсы, научно-исследовательские, методические и учебно-методические подразделения, лаборатории, конструкторские бюро, учебные и учебно-производственные мастерские, клиники, учебно-опытные хозяйства, учебные полигоны, учебные базы практики, учебно-демонстрационные центры, учебные театры, выставочные залы, учебные цирковые манежи, учебные танцевальные и оперные студии, учебные концертные залы, художественно-творческие мастерские, библиотеки, музеи, спортивные клубы, студенческие спортивные клубы, школьные спортивные клубы, общежития, интернаты, психологические и социально-педагогические службы, обеспечивающие социальную адаптацию и реабилитацию нуждающихся в ней обучающихся, и иные предусмотренные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образовательной организации структурные подразделения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27168" cy="5691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правил внутреннего распорядка обучающихся, правил внутреннего трудового распорядка, иных локальных нормативных актов.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99176" cy="60510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Статья 30. Локальные нормативные акты, содержащие нормы, регулирующие образовательные отношения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Образовательная организация принимает локальные нормативные акты, содержащие нормы, регулирующие образовательные отношения (далее - локальные нормативные акты),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пределах своей компетенции в соответствии с законодательством Российской Федерации в порядке, установленном ее уставом.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Образовательная организация принимает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локальные нормативные акты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основным вопросам организации и осуществления образовательной деятельности, в том числе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регламентирующие правила приема обучающихся,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и восстановления обучающихся, порядок оформления возникновения, приостановления и прекращения отношений между образовательной организацией и обучающимися и (или) родителями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(законными представителями)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несовершеннолетних обучающихся.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 принятии локальных нормативных актов, затрагивающих права обучающихся и работников образовательной организации, 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законодательством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представительных органов работников (при наличии таких представительных органов).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Нормы локальных нормативных актов, ухудшающие положение обучающихся или работников образовательной организации по сравнению с установленным законодательством об образовании, трудовым законодательством положением либо принятые с нарушением установленного порядка, не применяются и подлежат отмене образовательной организацией.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488832" cy="59790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Статья 33. Обучающиеся</a:t>
            </a: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Иным категориям обучающихся документы, подтверждающие их обучение в организации, осуществляющей образовательную деятельность, выдаются в случаях, предусмотренных законодательством Российской Федерации или 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актами.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34. Основные права обучающихся и меры их социальной поддержки и стимулирования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обучение по индивидуальному учебному плану, в том числе ускоренное обучение, в пределах осваиваемой образовательной программы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участие в формировании содержания своего профессионального образования при условии соблюдения федеральных государственных образовательных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среднего профессионального и высшего образования, образовательных стандартов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(указанное право может быть ограничено условиями договора о целевом обучении);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21) пользование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лечебно-оздоровительной инфраструктурой, объектами культуры и объектами спорта образовательной организации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29)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академические 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предусмотренные настоящим Федеральным законом, иными нормативными правовыми актами Российской Федерации,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Обучающимся предоставляются следующие меры социальной поддержки и стимулирования: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меры социальной поддержки,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предусмотренные нормативными правовыми актами Российской Федерации и нормативными правовыми актами субъектов Российской Федерации, правовыми актами органов местного самоуправления,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Обучающиеся имеют право на посещение по своему выбору мероприятий, которые проводятся в организации, осуществляющей образовательную деятельность, и не предусмотрены учебным планом,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Привлечение обучающихся без их согласия и несовершеннолетних обучающихся без согласия их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(законных представителей)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труду, не предусмотренному образовательной программой, запрещается.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36. Стипендии и другие денежные выплаты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Профессиональным образовательным организациям, осуществляющим оказание государственных услуг в сфере образования за счет бюджетных ассигнований федерального бюджета, выделяются средства на оказание материальной поддержки нуждающимся обучающимся в размере двадцати пяти процентов предусматриваемого им размера части стипендиального фонда, предназначенной на выплаты государственных академических стипендий студентам и государственных социальных стипендий студентам, средства для организации культурно-массовой, физкультурной и спортивной, оздоровительной работы с обучающимися в размере месячного размера части стипендиального фонда, предназначенной на выплаты государственных академических стипендий студентам и государственных социальных стипендий студентам, по образовательным программам среднего профессионального образования и двукратного месячного размера части стипендиального фонда, предназначенной на выплаты государственных академических стипендий студентам и государственных социальных стипендий студентам, по образовательным программам высшего образования. Материальная поддержка обучающимся выплачивается в размерах и в порядке, которые определяются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принимаемыми с учетом мнения советов обучающихся и представительных органов обучающихся.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03.07.2016 N 312-ФЗ)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38. Одежда обучающихся. Форменная одежда и иное вещевое имущество (обмундирование) обучающихся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04.06.2014 N 148-ФЗ)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Организации, осуществляющие образовательную деятельность, вправе устанавливать требования к одежде обучающихся, в том числе требования к ее общему виду, цвету, фасону, видам одежды обучающихся, знакам отличия, и правила ее ношения, если иное не установлено настоящей статьей. Соответствующий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принимается с учетом мнения совета обучающихся, совета родителей, а также представительного органа работников этой организации и (или) обучающихся в ней (при его наличии).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39. Предоставление жилых помещений в общежитиях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Жилые помещения в общежитиях предоставляются обучающимся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 осуществляющих образовательную деятельность. Обучающимся, указанным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части 5 статьи 36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настоящего Федерального закона, жилые помещения в общежитиях предоставляются в первоочередном порядке. С каждым обучающимся, проживающим в жилом помещении в общежитии, заключается договор найма жилого помещения в общежитии в порядке, установленном жилищным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законодательством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наличии обучающихся, нуждающихся в жилых помещениях в общежитиях, не допускается использование таких жилых помещений для целей, не связанных с проживанием в них обучающихся.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Размер платы за пользование жилым помещением (платы за наем) в общежитии для обучающихся устанавливается организациями, осуществляющими образовательную деятельность, в зависимости от качества, благоустройства, месторасположения и планировки жилых помещений в общежитии. Размер платы за пользование жилым помещением (платы за наем) в общежитии для обучающихся определяется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 нормативным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принимаемым с учетом мнения советов обучающихся и представительных органов обучающихся в организациях, осуществляющих образовательную деятельность (при их наличии). Размер определенной в указанном акте платы за пользование жилым помещением (платы за наем) в общежитии для обучающихся не может превышать максимальный размер такой платы, установленный учредителями этих организаций.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ТИПИЧНЫЕ НАРУШЕНИЯ В ДЕЯТЕЛЬНОСТИ ОБРАЗОВАТЕЛЬНЫХ УЧРЕЖДЕНИЙ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выявленные в ходе контрольно - надзорных мероприятий в 2017 году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7300664" cy="5619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45. Защита прав обучающихся, родителей (законных представителей) несовершеннолетних обучающихся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 устанавливается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 нормативным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принимается с учетом мнения советов обучающихся, советов родителей, а также представительных органов работников этой организации и (или) обучающихся в ней (при их наличии).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право на бесплатное пользование библиотеками и информационными ресурсами, а также доступ в порядке, установленном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деятельности, необходимым для качественного осуществления педагогической, научной или исследовательской деятельности в организациях, осуществляющих образовательную деятельность;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право на бесплатное пользование образовательными, методическими и научными услугами организации, осуществляющей образовательную деятельность, в порядке, установленном законодательством Российской Федерации или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 рабочее время педагогических работников в зависимости от занимаемой должности включается учебная (преподавательская) и воспитательная работа, в том числе практическая подготовка обучающихся, индивидуальная работа с обучающимися, научная, творческая и исследовательская работа, а также другая педагогическая работа, предусмотренная трудовыми (должностными) обязанностями и (или) индивидуальным планом, - методическая, подготовительная, организационная, диагностическая, работа по ведению мониторинга, работа, предусмотренная планами воспитательных, физкультурно-оздоровительных, спортивных, творческих и иных мероприятий, проводимых с обучающимися. Конкретные трудовые (должностные) обязанности педагогических работников определяются трудовыми договорами (служебными контрактами) и должностными инструкциями. Соотношение учебной (преподавательской) и другой педагогической работы в пределах рабочей недели или учебного года определяется соответствующим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 нормативным актом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с учетом количества часов по учебному плану, специальности и квалификации работника.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29.12.2015 N 389-ФЗ)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54. Договор об образовании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Организация, осуществляющая образовательную деятельность, вправе снизить стоимость платных образовательных услуг по договору об оказании платных образовательных услуг с учетом покрытия недостающей стоимости платных образовательных услуг за счет собственных средств этой организации, в том числе средств, полученных от приносящей доход деятельности, добровольных пожертвований и целевых взносов физических и (или) юридических лиц. Основания и порядок снижения стоимости платных образовательных услуг устанавливаются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 нормативным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доводятся до сведения обучающихся.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55. Общие требования к приему на обучение в организацию, осуществляющую образовательную деятельность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Прием на обучение по дополнительным образовательным программам, а также на места с оплатой стоимости обучения физическими и (или) юридическими лицами проводится на условиях, определяемых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актами таких организаций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Российской Федерации.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приема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конкретную организацию, осуществляющую образовательную деятельность, на обучение по образовательным программам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части, не урегулированной законодательством об образовании,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27168" cy="569103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62. Восстановление в организации, осуществляющей образовательную деятельность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Порядок и условия восстановления в организации, осуществляющей образовательную деятельность, обучающегося, отчисленного по инициативе этой организации, определяются 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 нормативным актом этой организации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Приняты с нарушением установленного порядка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Содержат ссылки на недействующее законодательство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Дублируют нормы федерального законодательства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Содержат нормы, противоречащие действующему законодательству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(статья 93 273-ФЗ)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 федеральным государственным контролем качества образования понимается деятельность по оценке соответствия содержания и качества подготовки обучающихся по имеющим государственную аккредитацию образовательным программам федеральным государственным образовательным стандартам посредством организации и проведения проверок качества образования и принятия по их результатам предусмотренных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частью 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настоящей статьи мер.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9. В случае выявления несоответствия содержания и качества подготовки обучающихся по имеющим государственную аккредитацию образовательным программам федеральным государственным образовательным стандартам орган по контролю и надзору в сфере образования </a:t>
            </a:r>
            <a:r>
              <a:rPr lang="ru-RU" sz="4900" b="1" u="sng" dirty="0" smtClean="0">
                <a:latin typeface="Times New Roman" pitchFamily="18" charset="0"/>
                <a:cs typeface="Times New Roman" pitchFamily="18" charset="0"/>
              </a:rPr>
              <a:t>приостанавливает действие государственной аккредитации полностью или в отношении отдельных уровней образования, укрупненных групп профессий, специальностей и направлений подготовки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 устанавливает срок устранения выявленного несоответствия. Указанный срок не может превышать шесть месяцев. До истечения срока устранения выявленного несоответствия орган по контролю и надзору в сфере образования должен быть уведомлен организацией, осуществляющей образовательную деятельность, об устранении выявленного несоответствия с приложением подтверждающих документов. В течение тридцати дней после получения уведомления орган по контролю и надзору в сфере образования проводит проверку содержащейся в уведомлении информации об устранении организацией, осуществляющей образовательную деятельность, выявленного несоответствия. Действие государственной аккредитации возобновляется по решению органа по контролю и надзору в сфере образования со дня, следующего за днем подписания акта, устанавливающего факт устранения выявленного несоответствия. </a:t>
            </a:r>
            <a:r>
              <a:rPr lang="ru-RU" sz="4900" b="1" u="sng" dirty="0" smtClean="0">
                <a:latin typeface="Times New Roman" pitchFamily="18" charset="0"/>
                <a:cs typeface="Times New Roman" pitchFamily="18" charset="0"/>
              </a:rPr>
              <a:t>В случае, если в установленный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</a:rPr>
              <a:t>органом по контролю и надзору в сфере образования</a:t>
            </a:r>
            <a:r>
              <a:rPr lang="ru-RU" sz="4900" b="1" u="sng" dirty="0" smtClean="0">
                <a:latin typeface="Times New Roman" pitchFamily="18" charset="0"/>
                <a:cs typeface="Times New Roman" pitchFamily="18" charset="0"/>
              </a:rPr>
              <a:t> срок организация, осуществляющая образовательную деятельность, не устранила выявленное несоответствие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орган по контролю и надзору в сфере образования </a:t>
            </a:r>
            <a:r>
              <a:rPr lang="ru-RU" sz="4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лишает организацию, осуществляющую образовательную деятельность, государственной аккредитации полностью или в отношении отдельных уровней образования, укрупненных групп профессий, специальностей и направлений подготовки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визуальный осмотр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Учебный кабине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960440" cy="4536504"/>
          </a:xfrm>
          <a:prstGeom prst="rect">
            <a:avLst/>
          </a:prstGeom>
          <a:noFill/>
        </p:spPr>
      </p:pic>
      <p:pic>
        <p:nvPicPr>
          <p:cNvPr id="2051" name="Picture 3" descr="C:\Users\admin\Downloads\518586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проверке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частью 5 статьи 12  294 –ФЗ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Руководитель, иное должностное лицо или уполномоченный представитель юридического лица, обязаны предоставить должностным лицам органа государственного контроля (надзора), органа муниципального контроля, проводящим выездную проверку, возможность ознакомиться с документами, связанными с целями, задачами и предметом выездной проверки, а также обеспечить доступ проводящих выездную проверку должностных лиц и участвующих в выездной проверке экспертов, представителей экспертных организаций на территорию, в используемые юридическим лицом, при осуществлении деятельности здания, строения, сооружения, помещения, к используемым оборудованию, подобным объектам, транспортным средствам.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аттестация педагогов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Основные нарушения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Наличие локального акта, определяющего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аттестации.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Отсутствие графиков аттестации.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Отсутствие факта ознакомления с графиком аттестации, представлением и выпиской из протокола аттестационной комиссии в установленные сроки.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Наличие аттестационных листов, аттестационных испытаний.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Наличие педагогов, не прошедших аттестацию за период более 5 лет.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итоговая аттестация (соблюдение порядка и процедуры проведения)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 состав комиссии ГЭК включены преподаватели (мастера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п\о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не имеющие категории.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Отсутствует утвержденное расписание ГИА.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Студенты не ознакомлены в установленные сроки с программой и процедурой итоговой аттестации, темами ВКР.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Программы ГИА не обсуждаются на заседаниях Педагогического совета, или обсуждаются без участия председателей ГЭК.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Отсутствуют книги протоколов, в наличии отдельные протоколы.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текущий контроль и промежуточная аттестация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межуточная аттест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2987040" cy="2767584"/>
          </a:xfrm>
        </p:spPr>
      </p:pic>
      <p:pic>
        <p:nvPicPr>
          <p:cNvPr id="22531" name="Picture 3" descr="C:\Users\admin\Downloads\_564ec6dbdb4e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312102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Статья 58. Промежуточная аттестация обучающихся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Освоение образовательной программы (за исключением образовательной программы дошкольного образования), в том числе отдельной части 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определенных учебным планом, и в порядке, установленном образовательной организацией.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Неудовлетворительные результаты промежуточной аттестации по одному или нескольким учебным предметам, курсам, дисциплинам (модулям) образовательной программы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непрохождение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промежуточной аттестации при отсутствии уважительных причин признаются академической задолженностью.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Обучающиеся обязаны ликвидировать академическую задолженность.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Образовательные организации, родители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(законные представители)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несовершеннолетнего обучающегося, обеспечивающие получение обучающимся общего образования в форме семейного образования, обязаны создать условия обучающемуся для ликвидации академической задолженности и обеспечить контроль за своевременностью ее ликвидации.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Обучающиеся, имеющие академическую задолженность, вправе пройти промежуточную аттестацию по соответствующим учебному предмету, курсу, дисциплине (модулю) не более двух раз в сроки, определяемые организацией, осуществляющей образовательную деятельность, в пределах одного года с момента образования академической задолженности. В указанный период не включаются время болезни обучающегося, нахождение его в академическом отпуске или отпуске по беременности и родам.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Для проведения промежуточной аттестации во второй раз образовательной организацией создается комиссия.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Не допускается взимание платы с обучающихся за прохождение промежуточной аттестации.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Обучающиеся, не прошедшие промежуточной аттестации по уважительным причинам или имеющие академическую задолженность, переводятся в следующий класс или на следующий курс условно.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Обучающиеся в образовательной организации по образовательным программам начального общего, основного общего и среднего общего образования,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комиссии либо на обучение по индивидуальному учебному плану.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Обучающиеся по образовательным программам начального общего, основного общего и среднего общего образования в форме семейного образования, не ликвидировавшие в установленные сроки академической задолженности, продолжают получать образование в образовательной организации.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Обучающиеся по основным профессиональным образовательным программам, не ликвидировавшие в установленные сроки академической задолженности, отчисляются из этой организации как не выполнившие обязанностей по добросовестному освоению образовательной программы и выполнению учебного плана.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3264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промежуточной аттестации, освобождение от аттестации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Отчисление за пропуски без уважительной причины до прохождения промежуточной аттестации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Нарушение сроков и процедуры ознакомления с формами и сроками проведения промежуточной аттестации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Нарушение сроков и порядка проведения повторной аттестации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Ликвидация академических задолженностей в каникулярный период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ownloads\A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620770" cy="4525963"/>
          </a:xfrm>
          <a:prstGeom prst="rect">
            <a:avLst/>
          </a:prstGeom>
          <a:noFill/>
        </p:spPr>
      </p:pic>
      <p:pic>
        <p:nvPicPr>
          <p:cNvPr id="23555" name="Picture 3" descr="C:\Users\admin\Downloads\attest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674096" cy="311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практики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программ практик.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практики «интегрированные» по учебной и производственной.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практики не согласованы с работодателями.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Аттестационные листы по практике не содержат сведений об уровне освоения компетенций либо отсутствуют. 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на практику студентов оформлено распорядительным актом руководителя образовательной организации без указания закрепления каждого обучающегося за организацией, либо не оформлено вообще.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приема в ОО (соблюдение порядка и правил приема)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355160" cy="461091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заявления о приеме  не соответствует требованиям: содержит избыточные сведения, либо не содержит информации, предусмотренной установленным Порядком.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Договор об образовании не соответствует требованиям.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функционирование внутренней система оценки качества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Отсутствуют локальные акты.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Отсутствуют планы по осуществлению мероприятий ВСОК.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Результаты внутренних мониторингов, наблюдений и других мероприятий в рамках ВСОК не обсуждаются на Педагогическом совете.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Отсутствуют управленческие решения по результатам мероприятий в рамках ВСОК.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 (протоколы) педагогического совета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Принимаются решения «за пределами» установленных полномочий.</a:t>
            </a:r>
          </a:p>
          <a:p>
            <a:pPr marL="51435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Книги протоколов ведутся формально.</a:t>
            </a:r>
          </a:p>
          <a:p>
            <a:pPr marL="51435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Решения Педагогического совета не оформляются распорядительным актом руководителя.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приказом о проверке.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ответственных за подготовку.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 наличия и содержания локальных актов и учебно-методической документации.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необходимой документации в соответствии с приказом о проверке.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13. Перечень документов, представление которых юридическим лицом, необходимо для достижения целей и задач проведения проверки: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13.1. Устав организации (с изменениями и дополнениями).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13.2. Документы, подтверждающие наличие у организации на праве собственности или ином законном основании зданий, строений, сооружений, помещений и территорий в каждом из мест осуществления образовательной деятельности, а также копии правоустанавливающих документов в случае, если права на указанные здания, строения, сооружения, помещения и территории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сделки с ними не подлежат обязательной государственной регистрации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Российской Федерации.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13.3. Документы, подтверждающие наличие материально-технического обеспечения образовательной деятельности, оборудование помещений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государственными нормами и требованиями.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13.4.  Документы, подтверждающие наличие в штате организации или привлечение ею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соответствующих требованиям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статьи 46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Федерации»: штатное расписание, личные дела педагогических работников, копии документов об образовании, копии аттестационных листов, график прохождения курсов повышения квалификации, трудовые и гражданско-правовые договоры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выдача документов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образовании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Книги выдачи дипломов не соответствуют установленным требованиям.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личных делах выпускников не хранятся заверенные копии выданных документов об образовании.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Дипломы и приложения к ним оформлены с нарушением установленных требований.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самообследованию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структуре и содержанию не соответствует установленным требованиям.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 деятельности отсутствуют, либо не соответствуют требованиям.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правило отсутствует анализ функционирования внутренней системы оценки качества. 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рассмотрен на Педагогическом совете.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структуре и содержанию не соответствует требованиям Приказа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29.05.2014 № 785«Об утверждении требований к структуре официального сайта образовательной организации в информационно-телекоммуникационной сети Интернет и формату представления на нем информации».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развития учреждения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Отсутствует.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согласована с Учредителем.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Имеется, но не актуальна.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851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7632847" cy="4968552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3"/>
            <a:ext cx="7560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Статья 5. Право на образование. Государственные гарантии реализации права на образование в Российской Федерации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 Российской Федерации гарантируются общедоступность и бесплатность в соответствии с федеральными государственными образовательными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стандартами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дошкольного, начального общего, основного общего и среднего общего образования, среднего профессионального образования, а также на конкурсной основе бесплатность высшего образования, если образование данного уровня гражданин получает впервые.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632847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5527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64895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обучающихся без их согласия и несовершеннолетних обучающихся без согласия их родителей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(законных представителей)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труду, не предусмотренному образовательной программой,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(часть 4 статьи 34 Федерального закона от 29.12.2012 № 273-ФЗ «Об образовании в Российской Федерации»)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504863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3"/>
            <a:ext cx="8568952" cy="532859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	Статья 5.57.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РФ - Нарушение права на образование и предусмотренных законодательством об образовании прав и свобод обучающихся образовательных организаций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Нарушение или незаконное ограничение права на образование, выразившиеся в нарушении или ограничении права на получение общедоступного и бесплатного образования, а равно незаконные отказ в приеме в образовательную организацию либо отчисление (исключение) из образовательной организации - влечет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наложение административного штрафа на должностных лиц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тридцати тысяч до пятидесяти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 юридических лиц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ста тысяч до двухсот тысяч рублей.</a:t>
            </a:r>
          </a:p>
          <a:p>
            <a:pPr marL="742950" indent="-742950" algn="just">
              <a:buAutoNum type="arabicPeriod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Нарушение или незаконное ограничение предусмотренных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об образовании прав и свобод обучающихся образовательных организаций либо нарушение установленного порядка реализации указанных прав и свобод - влечет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наложение административного штрафа на должностных лиц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десяти тысяч до тридцати тысяч рублей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 юридических лиц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пятидесяти тысяч до ста тысяч рублей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Совершение административного правонарушения, предусмотренного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частью 1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настоящей статьи,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должностным лицом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ранее подвергнутым административному наказанию за аналогичное административное правонарушение - влечет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дисквалификацию на срок от одного года до двух лет.</a:t>
            </a:r>
          </a:p>
          <a:p>
            <a:pPr algn="just"/>
            <a:endParaRPr lang="ru-RU" sz="72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13.5. Документы, подтверждающие наличие печатных и электронных образовательных и информационных ресурсов по реализуемым в соответствии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лицензией образовательным программам, в соответствии со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статьей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«Об образовании в Российской Федерации».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13.6. Разработанные и утвержденные организацией основные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дополнительные, в том числе адаптированные, образовательные программы, программа развития организации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13.7. Документы, подтверждающие исполнение организацией обязанностей по организации питания и охраны здоровья обучающихся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со статьей 37, 41 Федерального закона от 29.12.2012 № 273-ФЗ  «Об образовании в Российской Федерации»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13.8.  Документы, подтверждающие исполнение организацией обязанностей по представлению в федеральный орган исполнительной власти, осуществляющий функции по контролю и надзору в сфере образования, сведений о выданных документах об образовании и (или) о квалификации, документах об обучении путем внесения этих сведений в федеральную информационную систему «Федеральный реестр сведений о документах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образовании и (или) о квалификации, документах об обучении».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 Локальные и индивидуальные правовые акты, документы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материалы организации по следующим вопросам: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13.9.1. прием, перевод, отчисление и восстановления обучающихся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13.9.2. внутренний распорядок и режим занятий обучающихся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13.9.3. осуществление текущего контроля успеваемости, промежуточной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итоговой аттестации обучающихся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13.9.4. оформление возникновения,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приостановленияи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прекращения отношений между организацией и обучающимися или родителями несовершеннолетних обучающихся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13.9.5. оказание платных образовательных услуг (при наличии)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13.9.6. привлечение и использование средств благотворительной помощи (при наличии)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13.9.7. формирование и деятельность органов управления организации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13.9.8. пользование учебниками и учебными пособиями обучающимися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13.9.9. проведение организацией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13.9.10. доступ педагогических работников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13.9.11. нормы профессиональной этики педагогических работников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13.9.12. организация работы комиссии по урегулированию споров между участниками образовательных отношений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60x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312" y="2261394"/>
            <a:ext cx="3914775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1926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13.9.13. пользование обучающимися  лечебно-оздоровительной инфраструктурой, объектами культуры и спорта (при наличии)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13.9.14. выплата материальной поддержки обучающимся (при наличии)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13.9.15. посещение обучающимися по своему выбору мероприятий,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предусмотренных учебным планом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13.9.16. обучение по индивидуальному учебному плану, в том числе ускоренное обучение (при наличии);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13.9.17. формирование и деятельность органов, созданных по инициативе обучающихся, родителей (законных представителей) несовершеннолетних обучающихся и педагогических работников в целях учета их мнения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вопросам управления организацией и при принятии локальных нормативных актов, затрагивающих их права и законные интересы (при наличии указанных органов)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13.9.18. соблюдение единых требований к заполнению, организации учета, хранения, выдачи бланков документов об образовании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13.9.19. функционирование внутренней системы оценки качества образования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13.9.20. создание условий для обучения детей с ограниченными возможностями здоровья, детей-инвалидов (при наличии таких детей)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13.10. Договоры об образовании, в том числе об оказании платных образовательных услуг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13.11. Личные дела обучающихся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 Учебная и учебно-методическая документация по реализуемым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 соответствии с лицензией образовательным программам (в том числе адаптированным), соответствующая требованиям, установленным законодательством Российской Федерации в сфере образования, в том числе: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13.12.1. учебный план;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13.12.2. календарный учебный график;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13.12.3. расписание занятий;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13.12.4. рабочие программы учебных предметов;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13.12.5. журналы групп;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13.12.6. документы индивидуального учета результатов освоения обучающимися образовательных программ, в том числе протоколы квалификационных экзаменов;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13.12.7. методические материалы и разработки, в том числе методические рекомендации по организации образовательного процесса, материалы для проведения промежуточной и итоговой аттестации обучающихся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вопросы проверки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06.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Лицензионный контроль.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Постановление от 28 октября 2013 г. N 966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«О лицензировании образовательной деятельности»</a:t>
            </a:r>
          </a:p>
          <a:p>
            <a:pPr lvl="1" algn="just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6. Лицензионными требованиями к лицензиату при осуществлении образовательной деятельности являются: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наличие на праве собственности или ином законном основании зданий, строений, сооружений, помещений и территорий, необходимых для осуществления образовательной деятельности по заявленным к лицензированию образовательным программам; (в ред.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Постановления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Правительства РФ от 12.11.2016 N 1177)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наличие материально-технического обеспечения образовательной деятельности, оборудование помещений в соответствии с государственными и местными нормами и требованиями, в том числе в соответствии с требованиями федеральных государственных образовательных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стандартов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федеральными государственными требованиями и (или) образовательными стандартами;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наличие разработанных и утвержденных организацией, осуществляющей образовательную деятельность, образовательных программ в соответствии со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/>
              </a:rPr>
              <a:t>статьей 12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Федерации";</a:t>
            </a:r>
          </a:p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наличие 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программам, и соответствующих требованиям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5"/>
              </a:rPr>
              <a:t>статьи 46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Федерации", а также требованиям федеральных государственных образовательных стандартов, федеральным государственным требованиям и (или) образовательным стандартам; (в ред.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6"/>
              </a:rPr>
              <a:t>Постановления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Правительства РФ от 03.12.2015 N 1313)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е) наличие печатных и (или) электронных образовательных и информационных ресурсов по реализуемым в соответствии с лицензией образовательным программам, соответствующих требованиям федеральных государственных образовательных стандартов, федеральным государственным требованиям и (или) образовательным стандартам, в соответствии со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7"/>
              </a:rPr>
              <a:t>статьей 18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Федерации"; (в ред.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8"/>
              </a:rPr>
              <a:t>Постановления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Правительства РФ от 12.11.2016 N 1177)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ж) наличие в соответствии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9"/>
              </a:rPr>
              <a:t>пунктом 2 статьи 40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 санитарно-эпидемиологическом благополучии населения"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которые предполагается использовать для осуществления образовательной деятельности, учитывающего в том числе требования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10"/>
              </a:rPr>
              <a:t>статьи 17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 санитарно-эпидемиологическом благополучии населения", а также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11"/>
              </a:rPr>
              <a:t>статьи 41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Федерации";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"ж" в ред.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12"/>
              </a:rPr>
              <a:t>Постановления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Правительства РФ от 12.11.2016 N 1177)</a:t>
            </a:r>
          </a:p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наличие у образовательной организации безопасных условий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организации, с учетом соответствующих требований, установленных в федеральных государственных образовательных стандартах, федеральных государственных требованиях и (или) образовательных стандартах, в соответствии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13"/>
              </a:rPr>
              <a:t>частью 6 статьи 28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Федерации";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и) наличие у профессиональной образовательной организации, образовательной организации высшего образования, организации, осуществляющей образовательную деятельность по основным программам профессионального обучения, специальных условий для получения образования обучающимися с ограниченными возможностями здоровья в соответствии со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14"/>
              </a:rPr>
              <a:t>статьей 79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Федерального закона "Об образовании в Российской Федерации";</a:t>
            </a:r>
          </a:p>
          <a:p>
            <a:pPr algn="just">
              <a:buNone/>
            </a:pP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k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5400600" cy="3672408"/>
          </a:xfrm>
        </p:spPr>
      </p:pic>
      <p:pic>
        <p:nvPicPr>
          <p:cNvPr id="3075" name="Picture 3" descr="C:\Users\admin\Downloads\локальные ак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3212976"/>
            <a:ext cx="4176464" cy="348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351</TotalTime>
  <Words>2566</Words>
  <Application>Microsoft Office PowerPoint</Application>
  <PresentationFormat>Экран (4:3)</PresentationFormat>
  <Paragraphs>207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Изящная</vt:lpstr>
      <vt:lpstr>МИНИСТЕРСТВО ОБРАЗОВАНИЯ И НАУКИ ПЕРМСКОГО КРАЯ</vt:lpstr>
      <vt:lpstr>ТИПИЧНЫЕ НАРУШЕНИЯ В ДЕЯТЕЛЬНОСТИ ОБРАЗОВАТЕЛЬНЫХ УЧРЕЖДЕНИЙ выявленные в ходе контрольно - надзорных мероприятий в 2017 году</vt:lpstr>
      <vt:lpstr>Слайд 3</vt:lpstr>
      <vt:lpstr>Слайд 4</vt:lpstr>
      <vt:lpstr>Слайд 5</vt:lpstr>
      <vt:lpstr>Слайд 6</vt:lpstr>
      <vt:lpstr>Основные вопросы проверки</vt:lpstr>
      <vt:lpstr>Слайд 8</vt:lpstr>
      <vt:lpstr>Слайд 9</vt:lpstr>
      <vt:lpstr>Слайд 10</vt:lpstr>
      <vt:lpstr>Локальные акты образовательной организации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Государственный контроль (надзор) в сфере образования (статья 93 273-ФЗ)</vt:lpstr>
      <vt:lpstr>Слайд 28</vt:lpstr>
      <vt:lpstr>визуальный осмотр</vt:lpstr>
      <vt:lpstr>аттестация педагогов</vt:lpstr>
      <vt:lpstr>итоговая аттестация (соблюдение порядка и процедуры проведения)</vt:lpstr>
      <vt:lpstr>текущий контроль и промежуточная аттестация</vt:lpstr>
      <vt:lpstr>Слайд 33</vt:lpstr>
      <vt:lpstr>Слайд 34</vt:lpstr>
      <vt:lpstr>Слайд 35</vt:lpstr>
      <vt:lpstr>организация практики</vt:lpstr>
      <vt:lpstr>организация приема в ОО (соблюдение порядка и правил приема)</vt:lpstr>
      <vt:lpstr>функционирование внутренней система оценки качества</vt:lpstr>
      <vt:lpstr>Деятельность (протоколы) педагогического совета</vt:lpstr>
      <vt:lpstr>выдача документов  об образовании</vt:lpstr>
      <vt:lpstr>отчет по самообследованию</vt:lpstr>
      <vt:lpstr>сайт</vt:lpstr>
      <vt:lpstr>программа развития учреждения</vt:lpstr>
      <vt:lpstr>Слайд 44</vt:lpstr>
      <vt:lpstr>Слайд 45</vt:lpstr>
      <vt:lpstr>Слайд 46</vt:lpstr>
      <vt:lpstr>Слайд 47</vt:lpstr>
      <vt:lpstr>Привлечение обучающихся без их согласия и несовершеннолетних обучающихся без согласия их родителей (законных представителей) к труду, не предусмотренному образовательной программой, запрещается. (часть 4 статьи 34 Федерального закона от 29.12.2012 № 273-ФЗ «Об образовании в Российской Федерации»)</vt:lpstr>
      <vt:lpstr>Ответственность: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2017-09-20T15:52:39Z</dcterms:created>
  <dcterms:modified xsi:type="dcterms:W3CDTF">2017-10-27T03:42:10Z</dcterms:modified>
</cp:coreProperties>
</file>